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32"/>
  </p:notesMasterIdLst>
  <p:handoutMasterIdLst>
    <p:handoutMasterId r:id="rId33"/>
  </p:handoutMasterIdLst>
  <p:sldIdLst>
    <p:sldId id="262" r:id="rId3"/>
    <p:sldId id="263" r:id="rId4"/>
    <p:sldId id="299" r:id="rId5"/>
    <p:sldId id="300" r:id="rId6"/>
    <p:sldId id="264" r:id="rId7"/>
    <p:sldId id="302" r:id="rId8"/>
    <p:sldId id="275" r:id="rId9"/>
    <p:sldId id="313" r:id="rId10"/>
    <p:sldId id="303" r:id="rId11"/>
    <p:sldId id="304" r:id="rId12"/>
    <p:sldId id="307" r:id="rId13"/>
    <p:sldId id="305" r:id="rId14"/>
    <p:sldId id="284" r:id="rId15"/>
    <p:sldId id="283" r:id="rId16"/>
    <p:sldId id="288" r:id="rId17"/>
    <p:sldId id="308" r:id="rId18"/>
    <p:sldId id="272" r:id="rId19"/>
    <p:sldId id="310" r:id="rId20"/>
    <p:sldId id="265" r:id="rId21"/>
    <p:sldId id="311" r:id="rId22"/>
    <p:sldId id="312" r:id="rId23"/>
    <p:sldId id="314" r:id="rId24"/>
    <p:sldId id="317" r:id="rId25"/>
    <p:sldId id="315" r:id="rId26"/>
    <p:sldId id="320" r:id="rId27"/>
    <p:sldId id="321" r:id="rId28"/>
    <p:sldId id="270" r:id="rId29"/>
    <p:sldId id="274" r:id="rId30"/>
    <p:sldId id="27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2666"/>
    <a:srgbClr val="474B59"/>
    <a:srgbClr val="B855AC"/>
    <a:srgbClr val="B8D637"/>
    <a:srgbClr val="F2D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4E05DF-0A15-4FD2-BE79-ABDDCD53DE30}" v="131" dt="2024-04-03T16:46:16.0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Bonner" userId="645e0d83ac9f5ea7" providerId="LiveId" clId="{984E05DF-0A15-4FD2-BE79-ABDDCD53DE30}"/>
    <pc:docChg chg="undo custSel addSld delSld modSld sldOrd">
      <pc:chgData name="Rebecca Bonner" userId="645e0d83ac9f5ea7" providerId="LiveId" clId="{984E05DF-0A15-4FD2-BE79-ABDDCD53DE30}" dt="2024-04-03T17:05:14.444" v="792"/>
      <pc:docMkLst>
        <pc:docMk/>
      </pc:docMkLst>
      <pc:sldChg chg="modSp mod">
        <pc:chgData name="Rebecca Bonner" userId="645e0d83ac9f5ea7" providerId="LiveId" clId="{984E05DF-0A15-4FD2-BE79-ABDDCD53DE30}" dt="2024-04-03T16:54:05.948" v="362" actId="113"/>
        <pc:sldMkLst>
          <pc:docMk/>
          <pc:sldMk cId="3340053938" sldId="262"/>
        </pc:sldMkLst>
        <pc:spChg chg="mod">
          <ac:chgData name="Rebecca Bonner" userId="645e0d83ac9f5ea7" providerId="LiveId" clId="{984E05DF-0A15-4FD2-BE79-ABDDCD53DE30}" dt="2024-04-03T16:52:11.305" v="253" actId="14100"/>
          <ac:spMkLst>
            <pc:docMk/>
            <pc:sldMk cId="3340053938" sldId="262"/>
            <ac:spMk id="2" creationId="{25B8DAD7-CC4D-0640-896E-7A24C5B8A581}"/>
          </ac:spMkLst>
        </pc:spChg>
        <pc:spChg chg="mod">
          <ac:chgData name="Rebecca Bonner" userId="645e0d83ac9f5ea7" providerId="LiveId" clId="{984E05DF-0A15-4FD2-BE79-ABDDCD53DE30}" dt="2024-04-03T16:54:05.948" v="362" actId="113"/>
          <ac:spMkLst>
            <pc:docMk/>
            <pc:sldMk cId="3340053938" sldId="262"/>
            <ac:spMk id="3" creationId="{02C39E04-B6AF-1545-93A1-651BAC6D88E1}"/>
          </ac:spMkLst>
        </pc:spChg>
      </pc:sldChg>
      <pc:sldChg chg="modSp mod">
        <pc:chgData name="Rebecca Bonner" userId="645e0d83ac9f5ea7" providerId="LiveId" clId="{984E05DF-0A15-4FD2-BE79-ABDDCD53DE30}" dt="2024-04-03T16:59:22.385" v="587" actId="20577"/>
        <pc:sldMkLst>
          <pc:docMk/>
          <pc:sldMk cId="3509913297" sldId="265"/>
        </pc:sldMkLst>
        <pc:spChg chg="mod">
          <ac:chgData name="Rebecca Bonner" userId="645e0d83ac9f5ea7" providerId="LiveId" clId="{984E05DF-0A15-4FD2-BE79-ABDDCD53DE30}" dt="2024-04-03T16:59:22.385" v="587" actId="20577"/>
          <ac:spMkLst>
            <pc:docMk/>
            <pc:sldMk cId="3509913297" sldId="265"/>
            <ac:spMk id="2" creationId="{6C26F037-A5F4-BE47-8257-466FD8297490}"/>
          </ac:spMkLst>
        </pc:spChg>
      </pc:sldChg>
      <pc:sldChg chg="del">
        <pc:chgData name="Rebecca Bonner" userId="645e0d83ac9f5ea7" providerId="LiveId" clId="{984E05DF-0A15-4FD2-BE79-ABDDCD53DE30}" dt="2024-04-03T16:50:09.479" v="153" actId="2696"/>
        <pc:sldMkLst>
          <pc:docMk/>
          <pc:sldMk cId="3382147631" sldId="269"/>
        </pc:sldMkLst>
      </pc:sldChg>
      <pc:sldChg chg="modSp mod">
        <pc:chgData name="Rebecca Bonner" userId="645e0d83ac9f5ea7" providerId="LiveId" clId="{984E05DF-0A15-4FD2-BE79-ABDDCD53DE30}" dt="2024-04-03T16:58:20.144" v="586" actId="20577"/>
        <pc:sldMkLst>
          <pc:docMk/>
          <pc:sldMk cId="443208233" sldId="272"/>
        </pc:sldMkLst>
        <pc:spChg chg="mod">
          <ac:chgData name="Rebecca Bonner" userId="645e0d83ac9f5ea7" providerId="LiveId" clId="{984E05DF-0A15-4FD2-BE79-ABDDCD53DE30}" dt="2024-04-03T16:58:20.144" v="586" actId="20577"/>
          <ac:spMkLst>
            <pc:docMk/>
            <pc:sldMk cId="443208233" sldId="272"/>
            <ac:spMk id="2" creationId="{4D328FE6-52FC-4BCE-9981-8027A651D691}"/>
          </ac:spMkLst>
        </pc:spChg>
      </pc:sldChg>
      <pc:sldChg chg="del">
        <pc:chgData name="Rebecca Bonner" userId="645e0d83ac9f5ea7" providerId="LiveId" clId="{984E05DF-0A15-4FD2-BE79-ABDDCD53DE30}" dt="2024-04-03T16:50:46.959" v="154" actId="2696"/>
        <pc:sldMkLst>
          <pc:docMk/>
          <pc:sldMk cId="1375700915" sldId="276"/>
        </pc:sldMkLst>
      </pc:sldChg>
      <pc:sldChg chg="del">
        <pc:chgData name="Rebecca Bonner" userId="645e0d83ac9f5ea7" providerId="LiveId" clId="{984E05DF-0A15-4FD2-BE79-ABDDCD53DE30}" dt="2024-04-03T16:44:36.015" v="0" actId="2696"/>
        <pc:sldMkLst>
          <pc:docMk/>
          <pc:sldMk cId="232145887" sldId="277"/>
        </pc:sldMkLst>
      </pc:sldChg>
      <pc:sldChg chg="ord">
        <pc:chgData name="Rebecca Bonner" userId="645e0d83ac9f5ea7" providerId="LiveId" clId="{984E05DF-0A15-4FD2-BE79-ABDDCD53DE30}" dt="2024-04-03T17:04:30.326" v="784"/>
        <pc:sldMkLst>
          <pc:docMk/>
          <pc:sldMk cId="3071253908" sldId="283"/>
        </pc:sldMkLst>
      </pc:sldChg>
      <pc:sldChg chg="ord">
        <pc:chgData name="Rebecca Bonner" userId="645e0d83ac9f5ea7" providerId="LiveId" clId="{984E05DF-0A15-4FD2-BE79-ABDDCD53DE30}" dt="2024-04-03T17:04:06.187" v="780"/>
        <pc:sldMkLst>
          <pc:docMk/>
          <pc:sldMk cId="1967813210" sldId="284"/>
        </pc:sldMkLst>
      </pc:sldChg>
      <pc:sldChg chg="ord">
        <pc:chgData name="Rebecca Bonner" userId="645e0d83ac9f5ea7" providerId="LiveId" clId="{984E05DF-0A15-4FD2-BE79-ABDDCD53DE30}" dt="2024-04-03T17:04:55.541" v="788"/>
        <pc:sldMkLst>
          <pc:docMk/>
          <pc:sldMk cId="2236081568" sldId="288"/>
        </pc:sldMkLst>
      </pc:sldChg>
      <pc:sldChg chg="ord">
        <pc:chgData name="Rebecca Bonner" userId="645e0d83ac9f5ea7" providerId="LiveId" clId="{984E05DF-0A15-4FD2-BE79-ABDDCD53DE30}" dt="2024-04-03T17:02:41.196" v="762"/>
        <pc:sldMkLst>
          <pc:docMk/>
          <pc:sldMk cId="0" sldId="303"/>
        </pc:sldMkLst>
      </pc:sldChg>
      <pc:sldChg chg="ord">
        <pc:chgData name="Rebecca Bonner" userId="645e0d83ac9f5ea7" providerId="LiveId" clId="{984E05DF-0A15-4FD2-BE79-ABDDCD53DE30}" dt="2024-04-03T17:03:02.445" v="766"/>
        <pc:sldMkLst>
          <pc:docMk/>
          <pc:sldMk cId="0" sldId="304"/>
        </pc:sldMkLst>
      </pc:sldChg>
      <pc:sldChg chg="ord">
        <pc:chgData name="Rebecca Bonner" userId="645e0d83ac9f5ea7" providerId="LiveId" clId="{984E05DF-0A15-4FD2-BE79-ABDDCD53DE30}" dt="2024-04-03T17:03:45.612" v="776"/>
        <pc:sldMkLst>
          <pc:docMk/>
          <pc:sldMk cId="3463698156" sldId="305"/>
        </pc:sldMkLst>
      </pc:sldChg>
      <pc:sldChg chg="ord">
        <pc:chgData name="Rebecca Bonner" userId="645e0d83ac9f5ea7" providerId="LiveId" clId="{984E05DF-0A15-4FD2-BE79-ABDDCD53DE30}" dt="2024-04-03T17:03:30.082" v="772"/>
        <pc:sldMkLst>
          <pc:docMk/>
          <pc:sldMk cId="919468231" sldId="307"/>
        </pc:sldMkLst>
      </pc:sldChg>
      <pc:sldChg chg="ord">
        <pc:chgData name="Rebecca Bonner" userId="645e0d83ac9f5ea7" providerId="LiveId" clId="{984E05DF-0A15-4FD2-BE79-ABDDCD53DE30}" dt="2024-04-03T17:05:14.444" v="792"/>
        <pc:sldMkLst>
          <pc:docMk/>
          <pc:sldMk cId="184479458" sldId="308"/>
        </pc:sldMkLst>
      </pc:sldChg>
      <pc:sldChg chg="modSp mod">
        <pc:chgData name="Rebecca Bonner" userId="645e0d83ac9f5ea7" providerId="LiveId" clId="{984E05DF-0A15-4FD2-BE79-ABDDCD53DE30}" dt="2024-04-03T16:47:26.395" v="147" actId="20577"/>
        <pc:sldMkLst>
          <pc:docMk/>
          <pc:sldMk cId="2491366820" sldId="310"/>
        </pc:sldMkLst>
        <pc:spChg chg="mod">
          <ac:chgData name="Rebecca Bonner" userId="645e0d83ac9f5ea7" providerId="LiveId" clId="{984E05DF-0A15-4FD2-BE79-ABDDCD53DE30}" dt="2024-04-03T16:47:26.395" v="147" actId="20577"/>
          <ac:spMkLst>
            <pc:docMk/>
            <pc:sldMk cId="2491366820" sldId="310"/>
            <ac:spMk id="2" creationId="{7ADA5907-F4F3-55D7-DEC8-C2B9265B9265}"/>
          </ac:spMkLst>
        </pc:spChg>
        <pc:graphicFrameChg chg="mod">
          <ac:chgData name="Rebecca Bonner" userId="645e0d83ac9f5ea7" providerId="LiveId" clId="{984E05DF-0A15-4FD2-BE79-ABDDCD53DE30}" dt="2024-04-03T16:46:16.042" v="146" actId="20577"/>
          <ac:graphicFrameMkLst>
            <pc:docMk/>
            <pc:sldMk cId="2491366820" sldId="310"/>
            <ac:graphicFrameMk id="6" creationId="{C9351B17-CEA2-3CD4-FC3E-4E8F44CE4E2A}"/>
          </ac:graphicFrameMkLst>
        </pc:graphicFrameChg>
      </pc:sldChg>
      <pc:sldChg chg="modSp add del mod ord">
        <pc:chgData name="Rebecca Bonner" userId="645e0d83ac9f5ea7" providerId="LiveId" clId="{984E05DF-0A15-4FD2-BE79-ABDDCD53DE30}" dt="2024-04-03T17:02:20.086" v="760" actId="14100"/>
        <pc:sldMkLst>
          <pc:docMk/>
          <pc:sldMk cId="471906391" sldId="313"/>
        </pc:sldMkLst>
        <pc:spChg chg="mod">
          <ac:chgData name="Rebecca Bonner" userId="645e0d83ac9f5ea7" providerId="LiveId" clId="{984E05DF-0A15-4FD2-BE79-ABDDCD53DE30}" dt="2024-04-03T17:02:20.086" v="760" actId="14100"/>
          <ac:spMkLst>
            <pc:docMk/>
            <pc:sldMk cId="471906391" sldId="313"/>
            <ac:spMk id="2" creationId="{4D328FE6-52FC-4BCE-9981-8027A651D691}"/>
          </ac:spMkLst>
        </pc:spChg>
      </pc:sldChg>
      <pc:sldChg chg="modSp mod">
        <pc:chgData name="Rebecca Bonner" userId="645e0d83ac9f5ea7" providerId="LiveId" clId="{984E05DF-0A15-4FD2-BE79-ABDDCD53DE30}" dt="2024-04-03T16:49:36.620" v="151" actId="20577"/>
        <pc:sldMkLst>
          <pc:docMk/>
          <pc:sldMk cId="1495166368" sldId="314"/>
        </pc:sldMkLst>
        <pc:spChg chg="mod">
          <ac:chgData name="Rebecca Bonner" userId="645e0d83ac9f5ea7" providerId="LiveId" clId="{984E05DF-0A15-4FD2-BE79-ABDDCD53DE30}" dt="2024-04-03T16:49:36.620" v="151" actId="20577"/>
          <ac:spMkLst>
            <pc:docMk/>
            <pc:sldMk cId="1495166368" sldId="314"/>
            <ac:spMk id="2" creationId="{4D328FE6-52FC-4BCE-9981-8027A651D691}"/>
          </ac:spMkLst>
        </pc:spChg>
      </pc:sldChg>
      <pc:sldChg chg="del">
        <pc:chgData name="Rebecca Bonner" userId="645e0d83ac9f5ea7" providerId="LiveId" clId="{984E05DF-0A15-4FD2-BE79-ABDDCD53DE30}" dt="2024-04-03T16:49:43.983" v="152" actId="2696"/>
        <pc:sldMkLst>
          <pc:docMk/>
          <pc:sldMk cId="2158395723" sldId="316"/>
        </pc:sldMkLst>
      </pc:sldChg>
      <pc:sldChg chg="del">
        <pc:chgData name="Rebecca Bonner" userId="645e0d83ac9f5ea7" providerId="LiveId" clId="{984E05DF-0A15-4FD2-BE79-ABDDCD53DE30}" dt="2024-04-03T16:48:38.725" v="150" actId="2696"/>
        <pc:sldMkLst>
          <pc:docMk/>
          <pc:sldMk cId="3603770511" sldId="319"/>
        </pc:sldMkLst>
      </pc:sldChg>
      <pc:sldChg chg="modSp add del mod">
        <pc:chgData name="Rebecca Bonner" userId="645e0d83ac9f5ea7" providerId="LiveId" clId="{984E05DF-0A15-4FD2-BE79-ABDDCD53DE30}" dt="2024-04-03T16:56:06.832" v="411" actId="2696"/>
        <pc:sldMkLst>
          <pc:docMk/>
          <pc:sldMk cId="3843158897" sldId="322"/>
        </pc:sldMkLst>
        <pc:spChg chg="mod">
          <ac:chgData name="Rebecca Bonner" userId="645e0d83ac9f5ea7" providerId="LiveId" clId="{984E05DF-0A15-4FD2-BE79-ABDDCD53DE30}" dt="2024-04-03T16:55:09.166" v="369" actId="20577"/>
          <ac:spMkLst>
            <pc:docMk/>
            <pc:sldMk cId="3843158897" sldId="322"/>
            <ac:spMk id="2" creationId="{F54FC8A2-AFC1-B24D-97A0-528CFEE9B3EC}"/>
          </ac:spMkLst>
        </pc:spChg>
        <pc:spChg chg="mod">
          <ac:chgData name="Rebecca Bonner" userId="645e0d83ac9f5ea7" providerId="LiveId" clId="{984E05DF-0A15-4FD2-BE79-ABDDCD53DE30}" dt="2024-04-03T16:55:51.076" v="410" actId="20577"/>
          <ac:spMkLst>
            <pc:docMk/>
            <pc:sldMk cId="3843158897" sldId="322"/>
            <ac:spMk id="3" creationId="{95FDC3EA-43FB-F047-8CFB-BB9735F2FB7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846196010105137E-2"/>
          <c:y val="2.3044076447296617E-2"/>
          <c:w val="0.93198167504111551"/>
          <c:h val="0.83888471180746249"/>
        </c:manualLayout>
      </c:layout>
      <c:barChart>
        <c:barDir val="col"/>
        <c:grouping val="clustered"/>
        <c:varyColors val="0"/>
        <c:ser>
          <c:idx val="0"/>
          <c:order val="0"/>
          <c:tx>
            <c:strRef>
              <c:f>Sheet1!$B$1</c:f>
              <c:strCache>
                <c:ptCount val="1"/>
                <c:pt idx="0">
                  <c:v>Substance using</c:v>
                </c:pt>
              </c:strCache>
            </c:strRef>
          </c:tx>
          <c:spPr>
            <a:solidFill>
              <a:schemeClr val="accent1"/>
            </a:solidFill>
            <a:ln>
              <a:noFill/>
            </a:ln>
            <a:effectLst/>
          </c:spPr>
          <c:invertIfNegative val="0"/>
          <c:cat>
            <c:strRef>
              <c:f>Sheet1!$A$2:$A$4</c:f>
              <c:strCache>
                <c:ptCount val="3"/>
                <c:pt idx="0">
                  <c:v>Overall</c:v>
                </c:pt>
                <c:pt idx="1">
                  <c:v>RHS</c:v>
                </c:pt>
                <c:pt idx="2">
                  <c:v>Non-RHS</c:v>
                </c:pt>
              </c:strCache>
            </c:strRef>
          </c:cat>
          <c:val>
            <c:numRef>
              <c:f>Sheet1!$B$2:$B$4</c:f>
              <c:numCache>
                <c:formatCode>General</c:formatCode>
                <c:ptCount val="3"/>
                <c:pt idx="0">
                  <c:v>-0.17</c:v>
                </c:pt>
                <c:pt idx="1">
                  <c:v>-0.26</c:v>
                </c:pt>
                <c:pt idx="2">
                  <c:v>7.0000000000000007E-2</c:v>
                </c:pt>
              </c:numCache>
            </c:numRef>
          </c:val>
          <c:extLst>
            <c:ext xmlns:c16="http://schemas.microsoft.com/office/drawing/2014/chart" uri="{C3380CC4-5D6E-409C-BE32-E72D297353CC}">
              <c16:uniqueId val="{00000000-D0F9-D848-918D-7F7777B4705A}"/>
            </c:ext>
          </c:extLst>
        </c:ser>
        <c:ser>
          <c:idx val="1"/>
          <c:order val="1"/>
          <c:tx>
            <c:strRef>
              <c:f>Sheet1!$C$1</c:f>
              <c:strCache>
                <c:ptCount val="1"/>
                <c:pt idx="0">
                  <c:v>Non-substance using</c:v>
                </c:pt>
              </c:strCache>
            </c:strRef>
          </c:tx>
          <c:spPr>
            <a:solidFill>
              <a:schemeClr val="accent2"/>
            </a:solidFill>
            <a:ln>
              <a:noFill/>
            </a:ln>
            <a:effectLst/>
          </c:spPr>
          <c:invertIfNegative val="0"/>
          <c:cat>
            <c:strRef>
              <c:f>Sheet1!$A$2:$A$4</c:f>
              <c:strCache>
                <c:ptCount val="3"/>
                <c:pt idx="0">
                  <c:v>Overall</c:v>
                </c:pt>
                <c:pt idx="1">
                  <c:v>RHS</c:v>
                </c:pt>
                <c:pt idx="2">
                  <c:v>Non-RHS</c:v>
                </c:pt>
              </c:strCache>
            </c:strRef>
          </c:cat>
          <c:val>
            <c:numRef>
              <c:f>Sheet1!$C$2:$C$4</c:f>
              <c:numCache>
                <c:formatCode>General</c:formatCode>
                <c:ptCount val="3"/>
                <c:pt idx="0">
                  <c:v>0.2</c:v>
                </c:pt>
                <c:pt idx="1">
                  <c:v>0.23</c:v>
                </c:pt>
                <c:pt idx="2">
                  <c:v>0.06</c:v>
                </c:pt>
              </c:numCache>
            </c:numRef>
          </c:val>
          <c:extLst>
            <c:ext xmlns:c16="http://schemas.microsoft.com/office/drawing/2014/chart" uri="{C3380CC4-5D6E-409C-BE32-E72D297353CC}">
              <c16:uniqueId val="{00000001-D0F9-D848-918D-7F7777B4705A}"/>
            </c:ext>
          </c:extLst>
        </c:ser>
        <c:dLbls>
          <c:showLegendKey val="0"/>
          <c:showVal val="0"/>
          <c:showCatName val="0"/>
          <c:showSerName val="0"/>
          <c:showPercent val="0"/>
          <c:showBubbleSize val="0"/>
        </c:dLbls>
        <c:gapWidth val="219"/>
        <c:overlap val="-27"/>
        <c:axId val="1049152912"/>
        <c:axId val="1048919712"/>
      </c:barChart>
      <c:catAx>
        <c:axId val="104915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48919712"/>
        <c:crosses val="autoZero"/>
        <c:auto val="1"/>
        <c:lblAlgn val="ctr"/>
        <c:lblOffset val="100"/>
        <c:noMultiLvlLbl val="0"/>
      </c:catAx>
      <c:valAx>
        <c:axId val="1048919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9152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publicdomainpictures.net/en/view-image.php?image=191675&amp;picture=classic-bar-counter" TargetMode="External"/><Relationship Id="rId1" Type="http://schemas.openxmlformats.org/officeDocument/2006/relationships/image" Target="../media/image24.jpg"/></Relationships>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publicdomainpictures.net/en/view-image.php?image=191675&amp;picture=classic-bar-counter" TargetMode="External"/><Relationship Id="rId1" Type="http://schemas.openxmlformats.org/officeDocument/2006/relationships/image" Target="../media/image24.jp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28A596-D378-4F37-A7A4-99A037BA7B35}"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7F71B16E-0EB0-461A-834C-8640EAC7667B}">
      <dgm:prSet custT="1"/>
      <dgm:spPr/>
      <dgm:t>
        <a:bodyPr/>
        <a:lstStyle/>
        <a:p>
          <a:r>
            <a:rPr lang="en-US" sz="2000" b="0" i="0" baseline="0" dirty="0"/>
            <a:t>Asking an adolescent who just returned from treatment to go back to their high school is like asking a newly sober adult to go to a “bar” 8 hours a day. </a:t>
          </a:r>
          <a:endParaRPr lang="en-US" sz="2000" b="0" dirty="0"/>
        </a:p>
      </dgm:t>
    </dgm:pt>
    <dgm:pt modelId="{43E0783A-2D86-4F07-9405-1579114E9B76}" type="parTrans" cxnId="{5DE7E270-2F70-4DB9-AA5B-6B719963564A}">
      <dgm:prSet/>
      <dgm:spPr/>
      <dgm:t>
        <a:bodyPr/>
        <a:lstStyle/>
        <a:p>
          <a:endParaRPr lang="en-US"/>
        </a:p>
      </dgm:t>
    </dgm:pt>
    <dgm:pt modelId="{FAF6F9DA-3116-4A47-B388-E0221FCAFCE2}" type="sibTrans" cxnId="{5DE7E270-2F70-4DB9-AA5B-6B719963564A}">
      <dgm:prSet/>
      <dgm:spPr/>
      <dgm:t>
        <a:bodyPr/>
        <a:lstStyle/>
        <a:p>
          <a:endParaRPr lang="en-US"/>
        </a:p>
      </dgm:t>
    </dgm:pt>
    <dgm:pt modelId="{444BC65B-41E5-4C6B-B30E-B4A414F93954}">
      <dgm:prSet custT="1"/>
      <dgm:spPr/>
      <dgm:t>
        <a:bodyPr/>
        <a:lstStyle/>
        <a:p>
          <a:r>
            <a:rPr lang="en-US" sz="2000" dirty="0"/>
            <a:t>In the absence of recovery supports, research suggests that 6 = 8 out of 10 teens will experience a recurrence within 6 months.  </a:t>
          </a:r>
        </a:p>
      </dgm:t>
    </dgm:pt>
    <dgm:pt modelId="{E4B684C0-77E5-411F-AE7D-65AF53E1A12B}" type="parTrans" cxnId="{A89D9488-5B41-461D-8252-05186EDF45A6}">
      <dgm:prSet/>
      <dgm:spPr/>
      <dgm:t>
        <a:bodyPr/>
        <a:lstStyle/>
        <a:p>
          <a:endParaRPr lang="en-US"/>
        </a:p>
      </dgm:t>
    </dgm:pt>
    <dgm:pt modelId="{EACDC569-27BA-4943-A603-DB7F69C797E4}" type="sibTrans" cxnId="{A89D9488-5B41-461D-8252-05186EDF45A6}">
      <dgm:prSet/>
      <dgm:spPr/>
      <dgm:t>
        <a:bodyPr/>
        <a:lstStyle/>
        <a:p>
          <a:endParaRPr lang="en-US"/>
        </a:p>
      </dgm:t>
    </dgm:pt>
    <dgm:pt modelId="{1CBFA19C-C82A-4508-AA17-95F6D9B6950A}" type="pres">
      <dgm:prSet presAssocID="{E028A596-D378-4F37-A7A4-99A037BA7B35}" presName="root" presStyleCnt="0">
        <dgm:presLayoutVars>
          <dgm:dir/>
          <dgm:resizeHandles val="exact"/>
        </dgm:presLayoutVars>
      </dgm:prSet>
      <dgm:spPr/>
    </dgm:pt>
    <dgm:pt modelId="{07748709-C535-43F6-A811-25716A9BD6F5}" type="pres">
      <dgm:prSet presAssocID="{7F71B16E-0EB0-461A-834C-8640EAC7667B}" presName="compNode" presStyleCnt="0"/>
      <dgm:spPr/>
    </dgm:pt>
    <dgm:pt modelId="{BC4BECE8-EBB3-4C4C-B73E-F9BE8D83C86B}" type="pres">
      <dgm:prSet presAssocID="{7F71B16E-0EB0-461A-834C-8640EAC7667B}" presName="iconRect" presStyleLbl="node1" presStyleIdx="0" presStyleCnt="2" custScaleX="14542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a:noFill/>
        </a:ln>
      </dgm:spPr>
    </dgm:pt>
    <dgm:pt modelId="{454379F8-3ED0-4059-8DBA-AF850DE54EF3}" type="pres">
      <dgm:prSet presAssocID="{7F71B16E-0EB0-461A-834C-8640EAC7667B}" presName="spaceRect" presStyleCnt="0"/>
      <dgm:spPr/>
    </dgm:pt>
    <dgm:pt modelId="{6E29C5E3-5FC2-42A1-8BEC-CB72E111A694}" type="pres">
      <dgm:prSet presAssocID="{7F71B16E-0EB0-461A-834C-8640EAC7667B}" presName="textRect" presStyleLbl="revTx" presStyleIdx="0" presStyleCnt="2">
        <dgm:presLayoutVars>
          <dgm:chMax val="1"/>
          <dgm:chPref val="1"/>
        </dgm:presLayoutVars>
      </dgm:prSet>
      <dgm:spPr/>
    </dgm:pt>
    <dgm:pt modelId="{84E00F61-60C0-4DA5-969C-B5EA888F82E5}" type="pres">
      <dgm:prSet presAssocID="{FAF6F9DA-3116-4A47-B388-E0221FCAFCE2}" presName="sibTrans" presStyleCnt="0"/>
      <dgm:spPr/>
    </dgm:pt>
    <dgm:pt modelId="{1260744C-DC32-4912-B070-DE672EC30223}" type="pres">
      <dgm:prSet presAssocID="{444BC65B-41E5-4C6B-B30E-B4A414F93954}" presName="compNode" presStyleCnt="0"/>
      <dgm:spPr/>
    </dgm:pt>
    <dgm:pt modelId="{9B0086C4-745B-4EBB-9D21-E6891F0EA1A5}" type="pres">
      <dgm:prSet presAssocID="{444BC65B-41E5-4C6B-B30E-B4A414F93954}" presName="iconRect" presStyleLbl="node1" presStyleIdx="1" presStyleCnt="2" custScaleX="194700"/>
      <dgm:spPr>
        <a:blipFill>
          <a:blip xmlns:r="http://schemas.openxmlformats.org/officeDocument/2006/relationships" r:embed="rId3">
            <a:extLst>
              <a:ext uri="{28A0092B-C50C-407E-A947-70E740481C1C}">
                <a14:useLocalDpi xmlns:a14="http://schemas.microsoft.com/office/drawing/2010/main" val="0"/>
              </a:ext>
            </a:extLst>
          </a:blip>
          <a:srcRect/>
          <a:stretch>
            <a:fillRect t="-15000" b="-15000"/>
          </a:stretch>
        </a:blipFill>
        <a:ln>
          <a:noFill/>
        </a:ln>
      </dgm:spPr>
      <dgm:extLst>
        <a:ext uri="{E40237B7-FDA0-4F09-8148-C483321AD2D9}">
          <dgm14:cNvPr xmlns:dgm14="http://schemas.microsoft.com/office/drawing/2010/diagram" id="0" name="" descr="Group of students working in library"/>
        </a:ext>
      </dgm:extLst>
    </dgm:pt>
    <dgm:pt modelId="{EE1F3C4D-7083-45DF-B4A9-259F1FCF8CE1}" type="pres">
      <dgm:prSet presAssocID="{444BC65B-41E5-4C6B-B30E-B4A414F93954}" presName="spaceRect" presStyleCnt="0"/>
      <dgm:spPr/>
    </dgm:pt>
    <dgm:pt modelId="{92AE7484-C131-4D34-B959-B6FD9528F5A2}" type="pres">
      <dgm:prSet presAssocID="{444BC65B-41E5-4C6B-B30E-B4A414F93954}" presName="textRect" presStyleLbl="revTx" presStyleIdx="1" presStyleCnt="2">
        <dgm:presLayoutVars>
          <dgm:chMax val="1"/>
          <dgm:chPref val="1"/>
        </dgm:presLayoutVars>
      </dgm:prSet>
      <dgm:spPr/>
    </dgm:pt>
  </dgm:ptLst>
  <dgm:cxnLst>
    <dgm:cxn modelId="{9D9F1F5F-FC1E-472F-BE88-476FC4C58132}" type="presOf" srcId="{444BC65B-41E5-4C6B-B30E-B4A414F93954}" destId="{92AE7484-C131-4D34-B959-B6FD9528F5A2}" srcOrd="0" destOrd="0" presId="urn:microsoft.com/office/officeart/2018/2/layout/IconLabelList"/>
    <dgm:cxn modelId="{5DE7E270-2F70-4DB9-AA5B-6B719963564A}" srcId="{E028A596-D378-4F37-A7A4-99A037BA7B35}" destId="{7F71B16E-0EB0-461A-834C-8640EAC7667B}" srcOrd="0" destOrd="0" parTransId="{43E0783A-2D86-4F07-9405-1579114E9B76}" sibTransId="{FAF6F9DA-3116-4A47-B388-E0221FCAFCE2}"/>
    <dgm:cxn modelId="{7B4E1578-8A03-4E9E-83CE-BA168AFCE3B9}" type="presOf" srcId="{E028A596-D378-4F37-A7A4-99A037BA7B35}" destId="{1CBFA19C-C82A-4508-AA17-95F6D9B6950A}" srcOrd="0" destOrd="0" presId="urn:microsoft.com/office/officeart/2018/2/layout/IconLabelList"/>
    <dgm:cxn modelId="{A89D9488-5B41-461D-8252-05186EDF45A6}" srcId="{E028A596-D378-4F37-A7A4-99A037BA7B35}" destId="{444BC65B-41E5-4C6B-B30E-B4A414F93954}" srcOrd="1" destOrd="0" parTransId="{E4B684C0-77E5-411F-AE7D-65AF53E1A12B}" sibTransId="{EACDC569-27BA-4943-A603-DB7F69C797E4}"/>
    <dgm:cxn modelId="{4C0516D0-9472-4F2D-9FDA-9946C666A93B}" type="presOf" srcId="{7F71B16E-0EB0-461A-834C-8640EAC7667B}" destId="{6E29C5E3-5FC2-42A1-8BEC-CB72E111A694}" srcOrd="0" destOrd="0" presId="urn:microsoft.com/office/officeart/2018/2/layout/IconLabelList"/>
    <dgm:cxn modelId="{06A199FB-A309-4A78-AB22-F12388F78A77}" type="presParOf" srcId="{1CBFA19C-C82A-4508-AA17-95F6D9B6950A}" destId="{07748709-C535-43F6-A811-25716A9BD6F5}" srcOrd="0" destOrd="0" presId="urn:microsoft.com/office/officeart/2018/2/layout/IconLabelList"/>
    <dgm:cxn modelId="{D4A624A2-BD3A-45A9-9393-82A0E45FC264}" type="presParOf" srcId="{07748709-C535-43F6-A811-25716A9BD6F5}" destId="{BC4BECE8-EBB3-4C4C-B73E-F9BE8D83C86B}" srcOrd="0" destOrd="0" presId="urn:microsoft.com/office/officeart/2018/2/layout/IconLabelList"/>
    <dgm:cxn modelId="{AD3E636A-0A2F-4C07-878C-6D1711BE27BB}" type="presParOf" srcId="{07748709-C535-43F6-A811-25716A9BD6F5}" destId="{454379F8-3ED0-4059-8DBA-AF850DE54EF3}" srcOrd="1" destOrd="0" presId="urn:microsoft.com/office/officeart/2018/2/layout/IconLabelList"/>
    <dgm:cxn modelId="{05756635-4C19-4FBA-B27B-E59BB16465B7}" type="presParOf" srcId="{07748709-C535-43F6-A811-25716A9BD6F5}" destId="{6E29C5E3-5FC2-42A1-8BEC-CB72E111A694}" srcOrd="2" destOrd="0" presId="urn:microsoft.com/office/officeart/2018/2/layout/IconLabelList"/>
    <dgm:cxn modelId="{6DB5729D-AA0F-4E63-A65B-A677EE959D15}" type="presParOf" srcId="{1CBFA19C-C82A-4508-AA17-95F6D9B6950A}" destId="{84E00F61-60C0-4DA5-969C-B5EA888F82E5}" srcOrd="1" destOrd="0" presId="urn:microsoft.com/office/officeart/2018/2/layout/IconLabelList"/>
    <dgm:cxn modelId="{87467AA4-E41D-4253-9E94-F7EA3492CF11}" type="presParOf" srcId="{1CBFA19C-C82A-4508-AA17-95F6D9B6950A}" destId="{1260744C-DC32-4912-B070-DE672EC30223}" srcOrd="2" destOrd="0" presId="urn:microsoft.com/office/officeart/2018/2/layout/IconLabelList"/>
    <dgm:cxn modelId="{07E8FAC9-E4BA-450A-A2F4-947E9D821E75}" type="presParOf" srcId="{1260744C-DC32-4912-B070-DE672EC30223}" destId="{9B0086C4-745B-4EBB-9D21-E6891F0EA1A5}" srcOrd="0" destOrd="0" presId="urn:microsoft.com/office/officeart/2018/2/layout/IconLabelList"/>
    <dgm:cxn modelId="{2E0276A5-C3BB-4643-B945-A47C85D0D47A}" type="presParOf" srcId="{1260744C-DC32-4912-B070-DE672EC30223}" destId="{EE1F3C4D-7083-45DF-B4A9-259F1FCF8CE1}" srcOrd="1" destOrd="0" presId="urn:microsoft.com/office/officeart/2018/2/layout/IconLabelList"/>
    <dgm:cxn modelId="{8968ECBB-357F-47D7-87A8-7BFF702C56E7}" type="presParOf" srcId="{1260744C-DC32-4912-B070-DE672EC30223}" destId="{92AE7484-C131-4D34-B959-B6FD9528F5A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B76079-3009-41EA-AEF0-A5F1F1BD2DC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F092E8D-C2AF-4982-A2B6-84DF6942612C}">
      <dgm:prSet/>
      <dgm:spPr/>
      <dgm:t>
        <a:bodyPr/>
        <a:lstStyle/>
        <a:p>
          <a:pPr>
            <a:defRPr cap="all"/>
          </a:pPr>
          <a:r>
            <a:rPr lang="en-US" i="0" baseline="0"/>
            <a:t>Peer Recovery Support Specialist </a:t>
          </a:r>
          <a:endParaRPr lang="en-US"/>
        </a:p>
      </dgm:t>
    </dgm:pt>
    <dgm:pt modelId="{01A4214B-A7CD-4521-843F-2F86CA9378CC}" type="parTrans" cxnId="{06D3B973-EC75-47EC-91BD-E9081A94852F}">
      <dgm:prSet/>
      <dgm:spPr/>
      <dgm:t>
        <a:bodyPr/>
        <a:lstStyle/>
        <a:p>
          <a:endParaRPr lang="en-US"/>
        </a:p>
      </dgm:t>
    </dgm:pt>
    <dgm:pt modelId="{61BAFCBC-A349-432B-96E3-8A9AF05D0B64}" type="sibTrans" cxnId="{06D3B973-EC75-47EC-91BD-E9081A94852F}">
      <dgm:prSet/>
      <dgm:spPr/>
      <dgm:t>
        <a:bodyPr/>
        <a:lstStyle/>
        <a:p>
          <a:endParaRPr lang="en-US"/>
        </a:p>
      </dgm:t>
    </dgm:pt>
    <dgm:pt modelId="{21F5F1EA-52DF-4D1D-90EC-006C26E715EB}">
      <dgm:prSet/>
      <dgm:spPr/>
      <dgm:t>
        <a:bodyPr/>
        <a:lstStyle/>
        <a:p>
          <a:pPr>
            <a:defRPr cap="all"/>
          </a:pPr>
          <a:r>
            <a:rPr lang="en-US" i="0" baseline="0"/>
            <a:t>LADC’s</a:t>
          </a:r>
          <a:endParaRPr lang="en-US"/>
        </a:p>
      </dgm:t>
    </dgm:pt>
    <dgm:pt modelId="{CA35CF48-6F04-47DA-81DA-7FD0D0BD3423}" type="parTrans" cxnId="{EE6F407C-8E53-4DBC-BD8D-8AACF11F3120}">
      <dgm:prSet/>
      <dgm:spPr/>
      <dgm:t>
        <a:bodyPr/>
        <a:lstStyle/>
        <a:p>
          <a:endParaRPr lang="en-US"/>
        </a:p>
      </dgm:t>
    </dgm:pt>
    <dgm:pt modelId="{7EC6ED8A-A6CE-46CF-B1D8-01F5DCCDDCE1}" type="sibTrans" cxnId="{EE6F407C-8E53-4DBC-BD8D-8AACF11F3120}">
      <dgm:prSet/>
      <dgm:spPr/>
      <dgm:t>
        <a:bodyPr/>
        <a:lstStyle/>
        <a:p>
          <a:endParaRPr lang="en-US"/>
        </a:p>
      </dgm:t>
    </dgm:pt>
    <dgm:pt modelId="{6D9BAE10-9BB5-4032-AFB0-2186867D7D6B}">
      <dgm:prSet/>
      <dgm:spPr/>
      <dgm:t>
        <a:bodyPr/>
        <a:lstStyle/>
        <a:p>
          <a:pPr>
            <a:defRPr cap="all"/>
          </a:pPr>
          <a:r>
            <a:rPr lang="en-US" i="0" baseline="0"/>
            <a:t>Social Worker’s</a:t>
          </a:r>
          <a:endParaRPr lang="en-US"/>
        </a:p>
      </dgm:t>
    </dgm:pt>
    <dgm:pt modelId="{8FB05B54-70D7-4BC8-9DDD-B9959411A5AD}" type="parTrans" cxnId="{6546B1CE-8D68-45A3-BBF3-0944DE1BD0AA}">
      <dgm:prSet/>
      <dgm:spPr/>
      <dgm:t>
        <a:bodyPr/>
        <a:lstStyle/>
        <a:p>
          <a:endParaRPr lang="en-US"/>
        </a:p>
      </dgm:t>
    </dgm:pt>
    <dgm:pt modelId="{05E779E9-226D-43D0-A78B-61531E89E420}" type="sibTrans" cxnId="{6546B1CE-8D68-45A3-BBF3-0944DE1BD0AA}">
      <dgm:prSet/>
      <dgm:spPr/>
      <dgm:t>
        <a:bodyPr/>
        <a:lstStyle/>
        <a:p>
          <a:endParaRPr lang="en-US"/>
        </a:p>
      </dgm:t>
    </dgm:pt>
    <dgm:pt modelId="{D2900D7E-5ACC-4FEF-AE45-86FD47778AD9}">
      <dgm:prSet/>
      <dgm:spPr/>
      <dgm:t>
        <a:bodyPr/>
        <a:lstStyle/>
        <a:p>
          <a:pPr>
            <a:defRPr cap="all"/>
          </a:pPr>
          <a:r>
            <a:rPr lang="en-US" i="0" baseline="0"/>
            <a:t>School Counselor’s</a:t>
          </a:r>
          <a:endParaRPr lang="en-US"/>
        </a:p>
      </dgm:t>
    </dgm:pt>
    <dgm:pt modelId="{A0825CEF-1460-4E11-86A8-590DC0670381}" type="parTrans" cxnId="{AED518BD-D92D-498B-9376-DDEB267EE8AC}">
      <dgm:prSet/>
      <dgm:spPr/>
      <dgm:t>
        <a:bodyPr/>
        <a:lstStyle/>
        <a:p>
          <a:endParaRPr lang="en-US"/>
        </a:p>
      </dgm:t>
    </dgm:pt>
    <dgm:pt modelId="{0119A559-72CA-4C7D-995D-4FA7C9897DA3}" type="sibTrans" cxnId="{AED518BD-D92D-498B-9376-DDEB267EE8AC}">
      <dgm:prSet/>
      <dgm:spPr/>
      <dgm:t>
        <a:bodyPr/>
        <a:lstStyle/>
        <a:p>
          <a:endParaRPr lang="en-US"/>
        </a:p>
      </dgm:t>
    </dgm:pt>
    <dgm:pt modelId="{2AB064BC-A1C3-4F8F-BA71-94BE90D5C6E8}">
      <dgm:prSet/>
      <dgm:spPr/>
      <dgm:t>
        <a:bodyPr/>
        <a:lstStyle/>
        <a:p>
          <a:pPr>
            <a:defRPr cap="all"/>
          </a:pPr>
          <a:r>
            <a:rPr lang="en-US"/>
            <a:t>LPC’s</a:t>
          </a:r>
        </a:p>
      </dgm:t>
    </dgm:pt>
    <dgm:pt modelId="{A4450E3B-FD94-4687-9FCF-99267707FBDF}" type="parTrans" cxnId="{2C352212-CA40-48D9-A313-7C43ECA86613}">
      <dgm:prSet/>
      <dgm:spPr/>
      <dgm:t>
        <a:bodyPr/>
        <a:lstStyle/>
        <a:p>
          <a:endParaRPr lang="en-US"/>
        </a:p>
      </dgm:t>
    </dgm:pt>
    <dgm:pt modelId="{B3018562-9E2D-4150-AA39-1530096F3FA4}" type="sibTrans" cxnId="{2C352212-CA40-48D9-A313-7C43ECA86613}">
      <dgm:prSet/>
      <dgm:spPr/>
      <dgm:t>
        <a:bodyPr/>
        <a:lstStyle/>
        <a:p>
          <a:endParaRPr lang="en-US"/>
        </a:p>
      </dgm:t>
    </dgm:pt>
    <dgm:pt modelId="{EC4134BB-B4EB-48D4-AFDE-9E45F0AA791A}">
      <dgm:prSet/>
      <dgm:spPr/>
      <dgm:t>
        <a:bodyPr/>
        <a:lstStyle/>
        <a:p>
          <a:pPr>
            <a:defRPr cap="all"/>
          </a:pPr>
          <a:r>
            <a:rPr lang="en-US" i="0" baseline="0"/>
            <a:t>Mental Health Peer Support</a:t>
          </a:r>
          <a:endParaRPr lang="en-US"/>
        </a:p>
      </dgm:t>
    </dgm:pt>
    <dgm:pt modelId="{F3B5E1F6-5E64-4B62-BCA7-95A9C1C96652}" type="parTrans" cxnId="{C47DDAE8-825C-4F1A-9C92-E29B25AB5F6D}">
      <dgm:prSet/>
      <dgm:spPr/>
      <dgm:t>
        <a:bodyPr/>
        <a:lstStyle/>
        <a:p>
          <a:endParaRPr lang="en-US"/>
        </a:p>
      </dgm:t>
    </dgm:pt>
    <dgm:pt modelId="{160F44ED-CF6E-4028-92C8-F059A71B57D9}" type="sibTrans" cxnId="{C47DDAE8-825C-4F1A-9C92-E29B25AB5F6D}">
      <dgm:prSet/>
      <dgm:spPr/>
      <dgm:t>
        <a:bodyPr/>
        <a:lstStyle/>
        <a:p>
          <a:endParaRPr lang="en-US"/>
        </a:p>
      </dgm:t>
    </dgm:pt>
    <dgm:pt modelId="{42239437-008E-417D-9342-76D30BF6F758}" type="pres">
      <dgm:prSet presAssocID="{D2B76079-3009-41EA-AEF0-A5F1F1BD2DC0}" presName="root" presStyleCnt="0">
        <dgm:presLayoutVars>
          <dgm:dir/>
          <dgm:resizeHandles val="exact"/>
        </dgm:presLayoutVars>
      </dgm:prSet>
      <dgm:spPr/>
    </dgm:pt>
    <dgm:pt modelId="{CA64B3B7-2C65-4F49-A5D6-BA04614A08F7}" type="pres">
      <dgm:prSet presAssocID="{DF092E8D-C2AF-4982-A2B6-84DF6942612C}" presName="compNode" presStyleCnt="0"/>
      <dgm:spPr/>
    </dgm:pt>
    <dgm:pt modelId="{662D0F22-4950-4510-AA16-7B937C992653}" type="pres">
      <dgm:prSet presAssocID="{DF092E8D-C2AF-4982-A2B6-84DF6942612C}" presName="iconBgRect" presStyleLbl="bgShp" presStyleIdx="0" presStyleCnt="6"/>
      <dgm:spPr/>
    </dgm:pt>
    <dgm:pt modelId="{961EA474-C53D-4286-ABBD-D97B08134798}" type="pres">
      <dgm:prSet presAssocID="{DF092E8D-C2AF-4982-A2B6-84DF6942612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B3711FBF-178F-4783-881D-A67E5381DB96}" type="pres">
      <dgm:prSet presAssocID="{DF092E8D-C2AF-4982-A2B6-84DF6942612C}" presName="spaceRect" presStyleCnt="0"/>
      <dgm:spPr/>
    </dgm:pt>
    <dgm:pt modelId="{3593089C-39DC-4C05-8CE1-D2621E452D6E}" type="pres">
      <dgm:prSet presAssocID="{DF092E8D-C2AF-4982-A2B6-84DF6942612C}" presName="textRect" presStyleLbl="revTx" presStyleIdx="0" presStyleCnt="6">
        <dgm:presLayoutVars>
          <dgm:chMax val="1"/>
          <dgm:chPref val="1"/>
        </dgm:presLayoutVars>
      </dgm:prSet>
      <dgm:spPr/>
    </dgm:pt>
    <dgm:pt modelId="{66B10320-FFCA-4C3E-8BE9-2FADF5DB8808}" type="pres">
      <dgm:prSet presAssocID="{61BAFCBC-A349-432B-96E3-8A9AF05D0B64}" presName="sibTrans" presStyleCnt="0"/>
      <dgm:spPr/>
    </dgm:pt>
    <dgm:pt modelId="{A9D4F4B0-5178-4FAC-92A0-49636DB2CE0A}" type="pres">
      <dgm:prSet presAssocID="{21F5F1EA-52DF-4D1D-90EC-006C26E715EB}" presName="compNode" presStyleCnt="0"/>
      <dgm:spPr/>
    </dgm:pt>
    <dgm:pt modelId="{33F54784-6647-420A-978F-C44A6041B936}" type="pres">
      <dgm:prSet presAssocID="{21F5F1EA-52DF-4D1D-90EC-006C26E715EB}" presName="iconBgRect" presStyleLbl="bgShp" presStyleIdx="1" presStyleCnt="6"/>
      <dgm:spPr/>
    </dgm:pt>
    <dgm:pt modelId="{EE23B9CB-7566-4774-9F58-829AFAEEF6A6}" type="pres">
      <dgm:prSet presAssocID="{21F5F1EA-52DF-4D1D-90EC-006C26E715E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E56CFCA9-A2B6-47E8-B684-ED9523A3F38A}" type="pres">
      <dgm:prSet presAssocID="{21F5F1EA-52DF-4D1D-90EC-006C26E715EB}" presName="spaceRect" presStyleCnt="0"/>
      <dgm:spPr/>
    </dgm:pt>
    <dgm:pt modelId="{3DD5159D-06F8-4E3B-B690-BA7304E8A879}" type="pres">
      <dgm:prSet presAssocID="{21F5F1EA-52DF-4D1D-90EC-006C26E715EB}" presName="textRect" presStyleLbl="revTx" presStyleIdx="1" presStyleCnt="6">
        <dgm:presLayoutVars>
          <dgm:chMax val="1"/>
          <dgm:chPref val="1"/>
        </dgm:presLayoutVars>
      </dgm:prSet>
      <dgm:spPr/>
    </dgm:pt>
    <dgm:pt modelId="{1A86CC6C-9786-424D-8721-D7CE67344FE6}" type="pres">
      <dgm:prSet presAssocID="{7EC6ED8A-A6CE-46CF-B1D8-01F5DCCDDCE1}" presName="sibTrans" presStyleCnt="0"/>
      <dgm:spPr/>
    </dgm:pt>
    <dgm:pt modelId="{37283DB8-53E9-415E-BD81-948C40545A35}" type="pres">
      <dgm:prSet presAssocID="{6D9BAE10-9BB5-4032-AFB0-2186867D7D6B}" presName="compNode" presStyleCnt="0"/>
      <dgm:spPr/>
    </dgm:pt>
    <dgm:pt modelId="{034A83EF-2EDA-45AF-8B9F-A667C8C363CC}" type="pres">
      <dgm:prSet presAssocID="{6D9BAE10-9BB5-4032-AFB0-2186867D7D6B}" presName="iconBgRect" presStyleLbl="bgShp" presStyleIdx="2" presStyleCnt="6"/>
      <dgm:spPr/>
    </dgm:pt>
    <dgm:pt modelId="{3DD6983A-5DDE-4FAE-BD61-90505B240934}" type="pres">
      <dgm:prSet presAssocID="{6D9BAE10-9BB5-4032-AFB0-2186867D7D6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BDA7C927-C6EF-4AC1-A16D-500DA7EDAB06}" type="pres">
      <dgm:prSet presAssocID="{6D9BAE10-9BB5-4032-AFB0-2186867D7D6B}" presName="spaceRect" presStyleCnt="0"/>
      <dgm:spPr/>
    </dgm:pt>
    <dgm:pt modelId="{C3A53435-0E9B-4C1D-831A-E0C639A2AD7A}" type="pres">
      <dgm:prSet presAssocID="{6D9BAE10-9BB5-4032-AFB0-2186867D7D6B}" presName="textRect" presStyleLbl="revTx" presStyleIdx="2" presStyleCnt="6">
        <dgm:presLayoutVars>
          <dgm:chMax val="1"/>
          <dgm:chPref val="1"/>
        </dgm:presLayoutVars>
      </dgm:prSet>
      <dgm:spPr/>
    </dgm:pt>
    <dgm:pt modelId="{E50979ED-D34E-465E-B4C0-5443E72F1C44}" type="pres">
      <dgm:prSet presAssocID="{05E779E9-226D-43D0-A78B-61531E89E420}" presName="sibTrans" presStyleCnt="0"/>
      <dgm:spPr/>
    </dgm:pt>
    <dgm:pt modelId="{847EEBE6-0D4C-4E07-B554-DF059BC389E4}" type="pres">
      <dgm:prSet presAssocID="{D2900D7E-5ACC-4FEF-AE45-86FD47778AD9}" presName="compNode" presStyleCnt="0"/>
      <dgm:spPr/>
    </dgm:pt>
    <dgm:pt modelId="{662DBC56-9B92-45AD-9AC2-942FA7B1C0C8}" type="pres">
      <dgm:prSet presAssocID="{D2900D7E-5ACC-4FEF-AE45-86FD47778AD9}" presName="iconBgRect" presStyleLbl="bgShp" presStyleIdx="3" presStyleCnt="6"/>
      <dgm:spPr/>
    </dgm:pt>
    <dgm:pt modelId="{E77621A9-04CB-413A-BE95-A669937131F5}" type="pres">
      <dgm:prSet presAssocID="{D2900D7E-5ACC-4FEF-AE45-86FD47778AD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81F1319C-FA9E-43E2-8ACD-5C6D56FF33C6}" type="pres">
      <dgm:prSet presAssocID="{D2900D7E-5ACC-4FEF-AE45-86FD47778AD9}" presName="spaceRect" presStyleCnt="0"/>
      <dgm:spPr/>
    </dgm:pt>
    <dgm:pt modelId="{614880C5-B013-49B2-8FD4-2C3048A2A49A}" type="pres">
      <dgm:prSet presAssocID="{D2900D7E-5ACC-4FEF-AE45-86FD47778AD9}" presName="textRect" presStyleLbl="revTx" presStyleIdx="3" presStyleCnt="6">
        <dgm:presLayoutVars>
          <dgm:chMax val="1"/>
          <dgm:chPref val="1"/>
        </dgm:presLayoutVars>
      </dgm:prSet>
      <dgm:spPr/>
    </dgm:pt>
    <dgm:pt modelId="{940A4460-18FD-4B20-8923-ECFAF94EF675}" type="pres">
      <dgm:prSet presAssocID="{0119A559-72CA-4C7D-995D-4FA7C9897DA3}" presName="sibTrans" presStyleCnt="0"/>
      <dgm:spPr/>
    </dgm:pt>
    <dgm:pt modelId="{9058970E-4EE5-461B-AEB2-3422504F0AF2}" type="pres">
      <dgm:prSet presAssocID="{2AB064BC-A1C3-4F8F-BA71-94BE90D5C6E8}" presName="compNode" presStyleCnt="0"/>
      <dgm:spPr/>
    </dgm:pt>
    <dgm:pt modelId="{7748375A-0A8E-41DB-9CF8-F1BF886B44B1}" type="pres">
      <dgm:prSet presAssocID="{2AB064BC-A1C3-4F8F-BA71-94BE90D5C6E8}" presName="iconBgRect" presStyleLbl="bgShp" presStyleIdx="4" presStyleCnt="6"/>
      <dgm:spPr/>
    </dgm:pt>
    <dgm:pt modelId="{9D6DEAF2-A0EC-44D5-9FE6-FA2089F32701}" type="pres">
      <dgm:prSet presAssocID="{2AB064BC-A1C3-4F8F-BA71-94BE90D5C6E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ethoscope"/>
        </a:ext>
      </dgm:extLst>
    </dgm:pt>
    <dgm:pt modelId="{4F5CA581-39D0-4706-8781-91A0259BD268}" type="pres">
      <dgm:prSet presAssocID="{2AB064BC-A1C3-4F8F-BA71-94BE90D5C6E8}" presName="spaceRect" presStyleCnt="0"/>
      <dgm:spPr/>
    </dgm:pt>
    <dgm:pt modelId="{C3FC56F2-53A7-4903-9435-A1449EB8D141}" type="pres">
      <dgm:prSet presAssocID="{2AB064BC-A1C3-4F8F-BA71-94BE90D5C6E8}" presName="textRect" presStyleLbl="revTx" presStyleIdx="4" presStyleCnt="6">
        <dgm:presLayoutVars>
          <dgm:chMax val="1"/>
          <dgm:chPref val="1"/>
        </dgm:presLayoutVars>
      </dgm:prSet>
      <dgm:spPr/>
    </dgm:pt>
    <dgm:pt modelId="{30A3B4FD-6E70-40C3-9D0A-F1DD949A5C87}" type="pres">
      <dgm:prSet presAssocID="{B3018562-9E2D-4150-AA39-1530096F3FA4}" presName="sibTrans" presStyleCnt="0"/>
      <dgm:spPr/>
    </dgm:pt>
    <dgm:pt modelId="{FCFBBD58-DBAD-4064-B6D0-D0EEA50BAF49}" type="pres">
      <dgm:prSet presAssocID="{EC4134BB-B4EB-48D4-AFDE-9E45F0AA791A}" presName="compNode" presStyleCnt="0"/>
      <dgm:spPr/>
    </dgm:pt>
    <dgm:pt modelId="{BCEB30C4-3D43-4610-B58C-68939E8BCC5D}" type="pres">
      <dgm:prSet presAssocID="{EC4134BB-B4EB-48D4-AFDE-9E45F0AA791A}" presName="iconBgRect" presStyleLbl="bgShp" presStyleIdx="5" presStyleCnt="6"/>
      <dgm:spPr/>
    </dgm:pt>
    <dgm:pt modelId="{253AA380-2905-44F0-9597-248905084546}" type="pres">
      <dgm:prSet presAssocID="{EC4134BB-B4EB-48D4-AFDE-9E45F0AA791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ain in head"/>
        </a:ext>
      </dgm:extLst>
    </dgm:pt>
    <dgm:pt modelId="{659B7843-7052-414A-A8CA-B0C352DE41C0}" type="pres">
      <dgm:prSet presAssocID="{EC4134BB-B4EB-48D4-AFDE-9E45F0AA791A}" presName="spaceRect" presStyleCnt="0"/>
      <dgm:spPr/>
    </dgm:pt>
    <dgm:pt modelId="{B2DFC42D-BFF3-4A39-9615-56840EBF1FA4}" type="pres">
      <dgm:prSet presAssocID="{EC4134BB-B4EB-48D4-AFDE-9E45F0AA791A}" presName="textRect" presStyleLbl="revTx" presStyleIdx="5" presStyleCnt="6">
        <dgm:presLayoutVars>
          <dgm:chMax val="1"/>
          <dgm:chPref val="1"/>
        </dgm:presLayoutVars>
      </dgm:prSet>
      <dgm:spPr/>
    </dgm:pt>
  </dgm:ptLst>
  <dgm:cxnLst>
    <dgm:cxn modelId="{2C352212-CA40-48D9-A313-7C43ECA86613}" srcId="{D2B76079-3009-41EA-AEF0-A5F1F1BD2DC0}" destId="{2AB064BC-A1C3-4F8F-BA71-94BE90D5C6E8}" srcOrd="4" destOrd="0" parTransId="{A4450E3B-FD94-4687-9FCF-99267707FBDF}" sibTransId="{B3018562-9E2D-4150-AA39-1530096F3FA4}"/>
    <dgm:cxn modelId="{D61E991C-49F6-4C01-8706-07F6941A0A70}" type="presOf" srcId="{EC4134BB-B4EB-48D4-AFDE-9E45F0AA791A}" destId="{B2DFC42D-BFF3-4A39-9615-56840EBF1FA4}" srcOrd="0" destOrd="0" presId="urn:microsoft.com/office/officeart/2018/5/layout/IconCircleLabelList"/>
    <dgm:cxn modelId="{98C6CC64-FED9-43DF-84D6-215DF6477BE7}" type="presOf" srcId="{6D9BAE10-9BB5-4032-AFB0-2186867D7D6B}" destId="{C3A53435-0E9B-4C1D-831A-E0C639A2AD7A}" srcOrd="0" destOrd="0" presId="urn:microsoft.com/office/officeart/2018/5/layout/IconCircleLabelList"/>
    <dgm:cxn modelId="{06D3B973-EC75-47EC-91BD-E9081A94852F}" srcId="{D2B76079-3009-41EA-AEF0-A5F1F1BD2DC0}" destId="{DF092E8D-C2AF-4982-A2B6-84DF6942612C}" srcOrd="0" destOrd="0" parTransId="{01A4214B-A7CD-4521-843F-2F86CA9378CC}" sibTransId="{61BAFCBC-A349-432B-96E3-8A9AF05D0B64}"/>
    <dgm:cxn modelId="{FCD4AF54-F502-460B-A156-FCF7D3E7E039}" type="presOf" srcId="{D2B76079-3009-41EA-AEF0-A5F1F1BD2DC0}" destId="{42239437-008E-417D-9342-76D30BF6F758}" srcOrd="0" destOrd="0" presId="urn:microsoft.com/office/officeart/2018/5/layout/IconCircleLabelList"/>
    <dgm:cxn modelId="{3BB55F77-F114-40D3-94BE-67C7B26F68B8}" type="presOf" srcId="{2AB064BC-A1C3-4F8F-BA71-94BE90D5C6E8}" destId="{C3FC56F2-53A7-4903-9435-A1449EB8D141}" srcOrd="0" destOrd="0" presId="urn:microsoft.com/office/officeart/2018/5/layout/IconCircleLabelList"/>
    <dgm:cxn modelId="{204C9D57-243F-435C-9382-3199DD563B0E}" type="presOf" srcId="{DF092E8D-C2AF-4982-A2B6-84DF6942612C}" destId="{3593089C-39DC-4C05-8CE1-D2621E452D6E}" srcOrd="0" destOrd="0" presId="urn:microsoft.com/office/officeart/2018/5/layout/IconCircleLabelList"/>
    <dgm:cxn modelId="{EE6F407C-8E53-4DBC-BD8D-8AACF11F3120}" srcId="{D2B76079-3009-41EA-AEF0-A5F1F1BD2DC0}" destId="{21F5F1EA-52DF-4D1D-90EC-006C26E715EB}" srcOrd="1" destOrd="0" parTransId="{CA35CF48-6F04-47DA-81DA-7FD0D0BD3423}" sibTransId="{7EC6ED8A-A6CE-46CF-B1D8-01F5DCCDDCE1}"/>
    <dgm:cxn modelId="{6A153FB2-523F-4866-97E0-EA82984C3886}" type="presOf" srcId="{D2900D7E-5ACC-4FEF-AE45-86FD47778AD9}" destId="{614880C5-B013-49B2-8FD4-2C3048A2A49A}" srcOrd="0" destOrd="0" presId="urn:microsoft.com/office/officeart/2018/5/layout/IconCircleLabelList"/>
    <dgm:cxn modelId="{AED518BD-D92D-498B-9376-DDEB267EE8AC}" srcId="{D2B76079-3009-41EA-AEF0-A5F1F1BD2DC0}" destId="{D2900D7E-5ACC-4FEF-AE45-86FD47778AD9}" srcOrd="3" destOrd="0" parTransId="{A0825CEF-1460-4E11-86A8-590DC0670381}" sibTransId="{0119A559-72CA-4C7D-995D-4FA7C9897DA3}"/>
    <dgm:cxn modelId="{6546B1CE-8D68-45A3-BBF3-0944DE1BD0AA}" srcId="{D2B76079-3009-41EA-AEF0-A5F1F1BD2DC0}" destId="{6D9BAE10-9BB5-4032-AFB0-2186867D7D6B}" srcOrd="2" destOrd="0" parTransId="{8FB05B54-70D7-4BC8-9DDD-B9959411A5AD}" sibTransId="{05E779E9-226D-43D0-A78B-61531E89E420}"/>
    <dgm:cxn modelId="{C47DDAE8-825C-4F1A-9C92-E29B25AB5F6D}" srcId="{D2B76079-3009-41EA-AEF0-A5F1F1BD2DC0}" destId="{EC4134BB-B4EB-48D4-AFDE-9E45F0AA791A}" srcOrd="5" destOrd="0" parTransId="{F3B5E1F6-5E64-4B62-BCA7-95A9C1C96652}" sibTransId="{160F44ED-CF6E-4028-92C8-F059A71B57D9}"/>
    <dgm:cxn modelId="{1C380FFF-2732-4E6D-AADD-00F9F0588623}" type="presOf" srcId="{21F5F1EA-52DF-4D1D-90EC-006C26E715EB}" destId="{3DD5159D-06F8-4E3B-B690-BA7304E8A879}" srcOrd="0" destOrd="0" presId="urn:microsoft.com/office/officeart/2018/5/layout/IconCircleLabelList"/>
    <dgm:cxn modelId="{9B5F48BD-6914-42C9-A563-305A95A6E7E5}" type="presParOf" srcId="{42239437-008E-417D-9342-76D30BF6F758}" destId="{CA64B3B7-2C65-4F49-A5D6-BA04614A08F7}" srcOrd="0" destOrd="0" presId="urn:microsoft.com/office/officeart/2018/5/layout/IconCircleLabelList"/>
    <dgm:cxn modelId="{F91C7578-7926-4681-AF7B-D86D4EEDC8B8}" type="presParOf" srcId="{CA64B3B7-2C65-4F49-A5D6-BA04614A08F7}" destId="{662D0F22-4950-4510-AA16-7B937C992653}" srcOrd="0" destOrd="0" presId="urn:microsoft.com/office/officeart/2018/5/layout/IconCircleLabelList"/>
    <dgm:cxn modelId="{345C0D22-5592-4FF7-9B29-8A10B6349CAD}" type="presParOf" srcId="{CA64B3B7-2C65-4F49-A5D6-BA04614A08F7}" destId="{961EA474-C53D-4286-ABBD-D97B08134798}" srcOrd="1" destOrd="0" presId="urn:microsoft.com/office/officeart/2018/5/layout/IconCircleLabelList"/>
    <dgm:cxn modelId="{CB69A9C8-1943-4BE8-B77F-E01451A9E352}" type="presParOf" srcId="{CA64B3B7-2C65-4F49-A5D6-BA04614A08F7}" destId="{B3711FBF-178F-4783-881D-A67E5381DB96}" srcOrd="2" destOrd="0" presId="urn:microsoft.com/office/officeart/2018/5/layout/IconCircleLabelList"/>
    <dgm:cxn modelId="{2B1212AC-1CC7-4904-903A-65A8A7B7C81B}" type="presParOf" srcId="{CA64B3B7-2C65-4F49-A5D6-BA04614A08F7}" destId="{3593089C-39DC-4C05-8CE1-D2621E452D6E}" srcOrd="3" destOrd="0" presId="urn:microsoft.com/office/officeart/2018/5/layout/IconCircleLabelList"/>
    <dgm:cxn modelId="{E36BD50B-24F0-4580-B9C1-3EC95B2AD53B}" type="presParOf" srcId="{42239437-008E-417D-9342-76D30BF6F758}" destId="{66B10320-FFCA-4C3E-8BE9-2FADF5DB8808}" srcOrd="1" destOrd="0" presId="urn:microsoft.com/office/officeart/2018/5/layout/IconCircleLabelList"/>
    <dgm:cxn modelId="{3D966A43-1CCC-482D-BC13-8FBF7840EA2F}" type="presParOf" srcId="{42239437-008E-417D-9342-76D30BF6F758}" destId="{A9D4F4B0-5178-4FAC-92A0-49636DB2CE0A}" srcOrd="2" destOrd="0" presId="urn:microsoft.com/office/officeart/2018/5/layout/IconCircleLabelList"/>
    <dgm:cxn modelId="{BF6AD947-D829-49F0-81C5-4730CB92F234}" type="presParOf" srcId="{A9D4F4B0-5178-4FAC-92A0-49636DB2CE0A}" destId="{33F54784-6647-420A-978F-C44A6041B936}" srcOrd="0" destOrd="0" presId="urn:microsoft.com/office/officeart/2018/5/layout/IconCircleLabelList"/>
    <dgm:cxn modelId="{7BA0BF91-222A-414A-868E-225F3D16A9E5}" type="presParOf" srcId="{A9D4F4B0-5178-4FAC-92A0-49636DB2CE0A}" destId="{EE23B9CB-7566-4774-9F58-829AFAEEF6A6}" srcOrd="1" destOrd="0" presId="urn:microsoft.com/office/officeart/2018/5/layout/IconCircleLabelList"/>
    <dgm:cxn modelId="{7E171B7D-74C6-4586-80D2-697CD5674B4B}" type="presParOf" srcId="{A9D4F4B0-5178-4FAC-92A0-49636DB2CE0A}" destId="{E56CFCA9-A2B6-47E8-B684-ED9523A3F38A}" srcOrd="2" destOrd="0" presId="urn:microsoft.com/office/officeart/2018/5/layout/IconCircleLabelList"/>
    <dgm:cxn modelId="{7B02FC04-8674-4BBB-A679-67686F662FEF}" type="presParOf" srcId="{A9D4F4B0-5178-4FAC-92A0-49636DB2CE0A}" destId="{3DD5159D-06F8-4E3B-B690-BA7304E8A879}" srcOrd="3" destOrd="0" presId="urn:microsoft.com/office/officeart/2018/5/layout/IconCircleLabelList"/>
    <dgm:cxn modelId="{8A7C58B7-34D6-4362-ADD4-87027A206A6F}" type="presParOf" srcId="{42239437-008E-417D-9342-76D30BF6F758}" destId="{1A86CC6C-9786-424D-8721-D7CE67344FE6}" srcOrd="3" destOrd="0" presId="urn:microsoft.com/office/officeart/2018/5/layout/IconCircleLabelList"/>
    <dgm:cxn modelId="{CCD1A1BA-D0E5-487A-95C5-3FEE8D301F44}" type="presParOf" srcId="{42239437-008E-417D-9342-76D30BF6F758}" destId="{37283DB8-53E9-415E-BD81-948C40545A35}" srcOrd="4" destOrd="0" presId="urn:microsoft.com/office/officeart/2018/5/layout/IconCircleLabelList"/>
    <dgm:cxn modelId="{04E097C9-E433-4F0A-B2CB-BD9A7B07C5E5}" type="presParOf" srcId="{37283DB8-53E9-415E-BD81-948C40545A35}" destId="{034A83EF-2EDA-45AF-8B9F-A667C8C363CC}" srcOrd="0" destOrd="0" presId="urn:microsoft.com/office/officeart/2018/5/layout/IconCircleLabelList"/>
    <dgm:cxn modelId="{8E1100CB-DDB4-4508-B2F3-5E5D6AA60EFD}" type="presParOf" srcId="{37283DB8-53E9-415E-BD81-948C40545A35}" destId="{3DD6983A-5DDE-4FAE-BD61-90505B240934}" srcOrd="1" destOrd="0" presId="urn:microsoft.com/office/officeart/2018/5/layout/IconCircleLabelList"/>
    <dgm:cxn modelId="{C6225510-0E5D-4884-97D0-ED3923775C2D}" type="presParOf" srcId="{37283DB8-53E9-415E-BD81-948C40545A35}" destId="{BDA7C927-C6EF-4AC1-A16D-500DA7EDAB06}" srcOrd="2" destOrd="0" presId="urn:microsoft.com/office/officeart/2018/5/layout/IconCircleLabelList"/>
    <dgm:cxn modelId="{0ACC7D0E-30F5-4EB7-AA06-862F7DEB09ED}" type="presParOf" srcId="{37283DB8-53E9-415E-BD81-948C40545A35}" destId="{C3A53435-0E9B-4C1D-831A-E0C639A2AD7A}" srcOrd="3" destOrd="0" presId="urn:microsoft.com/office/officeart/2018/5/layout/IconCircleLabelList"/>
    <dgm:cxn modelId="{DB5CFA92-5D44-4903-A926-DFB1F47CCC44}" type="presParOf" srcId="{42239437-008E-417D-9342-76D30BF6F758}" destId="{E50979ED-D34E-465E-B4C0-5443E72F1C44}" srcOrd="5" destOrd="0" presId="urn:microsoft.com/office/officeart/2018/5/layout/IconCircleLabelList"/>
    <dgm:cxn modelId="{BF8D6360-81A5-46C4-90E2-6771109240AB}" type="presParOf" srcId="{42239437-008E-417D-9342-76D30BF6F758}" destId="{847EEBE6-0D4C-4E07-B554-DF059BC389E4}" srcOrd="6" destOrd="0" presId="urn:microsoft.com/office/officeart/2018/5/layout/IconCircleLabelList"/>
    <dgm:cxn modelId="{456B1547-7B41-41D5-A0C6-1E5EA933B070}" type="presParOf" srcId="{847EEBE6-0D4C-4E07-B554-DF059BC389E4}" destId="{662DBC56-9B92-45AD-9AC2-942FA7B1C0C8}" srcOrd="0" destOrd="0" presId="urn:microsoft.com/office/officeart/2018/5/layout/IconCircleLabelList"/>
    <dgm:cxn modelId="{AFCEE4FB-161C-40E8-8E9D-42B0D5E61F92}" type="presParOf" srcId="{847EEBE6-0D4C-4E07-B554-DF059BC389E4}" destId="{E77621A9-04CB-413A-BE95-A669937131F5}" srcOrd="1" destOrd="0" presId="urn:microsoft.com/office/officeart/2018/5/layout/IconCircleLabelList"/>
    <dgm:cxn modelId="{4A87B0CF-3E43-4016-84B0-8F65A6440755}" type="presParOf" srcId="{847EEBE6-0D4C-4E07-B554-DF059BC389E4}" destId="{81F1319C-FA9E-43E2-8ACD-5C6D56FF33C6}" srcOrd="2" destOrd="0" presId="urn:microsoft.com/office/officeart/2018/5/layout/IconCircleLabelList"/>
    <dgm:cxn modelId="{F2CF9A38-F152-4B00-BA8E-F3A3209B0130}" type="presParOf" srcId="{847EEBE6-0D4C-4E07-B554-DF059BC389E4}" destId="{614880C5-B013-49B2-8FD4-2C3048A2A49A}" srcOrd="3" destOrd="0" presId="urn:microsoft.com/office/officeart/2018/5/layout/IconCircleLabelList"/>
    <dgm:cxn modelId="{74FDAE76-8A79-4AEB-B406-BA0F0BB6232F}" type="presParOf" srcId="{42239437-008E-417D-9342-76D30BF6F758}" destId="{940A4460-18FD-4B20-8923-ECFAF94EF675}" srcOrd="7" destOrd="0" presId="urn:microsoft.com/office/officeart/2018/5/layout/IconCircleLabelList"/>
    <dgm:cxn modelId="{227039A7-D4B0-4B3C-924A-56E37F6729B0}" type="presParOf" srcId="{42239437-008E-417D-9342-76D30BF6F758}" destId="{9058970E-4EE5-461B-AEB2-3422504F0AF2}" srcOrd="8" destOrd="0" presId="urn:microsoft.com/office/officeart/2018/5/layout/IconCircleLabelList"/>
    <dgm:cxn modelId="{8475FB22-DA2A-44A7-8149-59B18570313C}" type="presParOf" srcId="{9058970E-4EE5-461B-AEB2-3422504F0AF2}" destId="{7748375A-0A8E-41DB-9CF8-F1BF886B44B1}" srcOrd="0" destOrd="0" presId="urn:microsoft.com/office/officeart/2018/5/layout/IconCircleLabelList"/>
    <dgm:cxn modelId="{0956BB84-6439-446B-8019-18F29CB1C910}" type="presParOf" srcId="{9058970E-4EE5-461B-AEB2-3422504F0AF2}" destId="{9D6DEAF2-A0EC-44D5-9FE6-FA2089F32701}" srcOrd="1" destOrd="0" presId="urn:microsoft.com/office/officeart/2018/5/layout/IconCircleLabelList"/>
    <dgm:cxn modelId="{3FEC79E5-E9E2-45A1-A5D3-4536E7F2DDEB}" type="presParOf" srcId="{9058970E-4EE5-461B-AEB2-3422504F0AF2}" destId="{4F5CA581-39D0-4706-8781-91A0259BD268}" srcOrd="2" destOrd="0" presId="urn:microsoft.com/office/officeart/2018/5/layout/IconCircleLabelList"/>
    <dgm:cxn modelId="{73995ABD-26FA-407D-B4D6-CACBD09348FC}" type="presParOf" srcId="{9058970E-4EE5-461B-AEB2-3422504F0AF2}" destId="{C3FC56F2-53A7-4903-9435-A1449EB8D141}" srcOrd="3" destOrd="0" presId="urn:microsoft.com/office/officeart/2018/5/layout/IconCircleLabelList"/>
    <dgm:cxn modelId="{ACA73135-D679-4888-A5F8-6EA43430C58C}" type="presParOf" srcId="{42239437-008E-417D-9342-76D30BF6F758}" destId="{30A3B4FD-6E70-40C3-9D0A-F1DD949A5C87}" srcOrd="9" destOrd="0" presId="urn:microsoft.com/office/officeart/2018/5/layout/IconCircleLabelList"/>
    <dgm:cxn modelId="{E36A0172-09AB-4A17-9B05-2C25842CFCEF}" type="presParOf" srcId="{42239437-008E-417D-9342-76D30BF6F758}" destId="{FCFBBD58-DBAD-4064-B6D0-D0EEA50BAF49}" srcOrd="10" destOrd="0" presId="urn:microsoft.com/office/officeart/2018/5/layout/IconCircleLabelList"/>
    <dgm:cxn modelId="{B9E1ECE3-6C33-4EC8-8882-07E96C4236BF}" type="presParOf" srcId="{FCFBBD58-DBAD-4064-B6D0-D0EEA50BAF49}" destId="{BCEB30C4-3D43-4610-B58C-68939E8BCC5D}" srcOrd="0" destOrd="0" presId="urn:microsoft.com/office/officeart/2018/5/layout/IconCircleLabelList"/>
    <dgm:cxn modelId="{ED76F7AF-7AB9-42C6-93C3-80D228313448}" type="presParOf" srcId="{FCFBBD58-DBAD-4064-B6D0-D0EEA50BAF49}" destId="{253AA380-2905-44F0-9597-248905084546}" srcOrd="1" destOrd="0" presId="urn:microsoft.com/office/officeart/2018/5/layout/IconCircleLabelList"/>
    <dgm:cxn modelId="{0E56EFDB-0D02-4A20-9246-B30FBF534F95}" type="presParOf" srcId="{FCFBBD58-DBAD-4064-B6D0-D0EEA50BAF49}" destId="{659B7843-7052-414A-A8CA-B0C352DE41C0}" srcOrd="2" destOrd="0" presId="urn:microsoft.com/office/officeart/2018/5/layout/IconCircleLabelList"/>
    <dgm:cxn modelId="{D623557F-F968-416E-A07F-4A249A7D2C1C}" type="presParOf" srcId="{FCFBBD58-DBAD-4064-B6D0-D0EEA50BAF49}" destId="{B2DFC42D-BFF3-4A39-9615-56840EBF1FA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BECE8-EBB3-4C4C-B73E-F9BE8D83C86B}">
      <dsp:nvSpPr>
        <dsp:cNvPr id="0" name=""/>
        <dsp:cNvSpPr/>
      </dsp:nvSpPr>
      <dsp:spPr>
        <a:xfrm>
          <a:off x="1306288" y="177425"/>
          <a:ext cx="2827023"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29C5E3-5FC2-42A1-8BEC-CB72E111A694}">
      <dsp:nvSpPr>
        <dsp:cNvPr id="0" name=""/>
        <dsp:cNvSpPr/>
      </dsp:nvSpPr>
      <dsp:spPr>
        <a:xfrm>
          <a:off x="559800" y="2663304"/>
          <a:ext cx="432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b="0" i="0" kern="1200" baseline="0" dirty="0"/>
            <a:t>Asking an adolescent who just returned from treatment to go back to their high school is like asking a newly sober adult to go to a “bar” 8 hours a day. </a:t>
          </a:r>
          <a:endParaRPr lang="en-US" sz="2000" b="0" kern="1200" dirty="0"/>
        </a:p>
      </dsp:txBody>
      <dsp:txXfrm>
        <a:off x="559800" y="2663304"/>
        <a:ext cx="4320000" cy="1125000"/>
      </dsp:txXfrm>
    </dsp:sp>
    <dsp:sp modelId="{9B0086C4-745B-4EBB-9D21-E6891F0EA1A5}">
      <dsp:nvSpPr>
        <dsp:cNvPr id="0" name=""/>
        <dsp:cNvSpPr/>
      </dsp:nvSpPr>
      <dsp:spPr>
        <a:xfrm>
          <a:off x="5903316" y="177425"/>
          <a:ext cx="3784968" cy="194400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5000" b="-1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AE7484-C131-4D34-B959-B6FD9528F5A2}">
      <dsp:nvSpPr>
        <dsp:cNvPr id="0" name=""/>
        <dsp:cNvSpPr/>
      </dsp:nvSpPr>
      <dsp:spPr>
        <a:xfrm>
          <a:off x="5635800" y="2663304"/>
          <a:ext cx="432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In the absence of recovery supports, research suggests that 6 = 8 out of 10 teens will experience a recurrence within 6 months.  </a:t>
          </a:r>
        </a:p>
      </dsp:txBody>
      <dsp:txXfrm>
        <a:off x="5635800" y="2663304"/>
        <a:ext cx="4320000" cy="112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D0F22-4950-4510-AA16-7B937C992653}">
      <dsp:nvSpPr>
        <dsp:cNvPr id="0" name=""/>
        <dsp:cNvSpPr/>
      </dsp:nvSpPr>
      <dsp:spPr>
        <a:xfrm>
          <a:off x="299054" y="1065286"/>
          <a:ext cx="932871" cy="93287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1EA474-C53D-4286-ABBD-D97B08134798}">
      <dsp:nvSpPr>
        <dsp:cNvPr id="0" name=""/>
        <dsp:cNvSpPr/>
      </dsp:nvSpPr>
      <dsp:spPr>
        <a:xfrm>
          <a:off x="497863" y="1264095"/>
          <a:ext cx="535253" cy="5352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93089C-39DC-4C05-8CE1-D2621E452D6E}">
      <dsp:nvSpPr>
        <dsp:cNvPr id="0" name=""/>
        <dsp:cNvSpPr/>
      </dsp:nvSpPr>
      <dsp:spPr>
        <a:xfrm>
          <a:off x="841" y="2288724"/>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i="0" kern="1200" baseline="0"/>
            <a:t>Peer Recovery Support Specialist </a:t>
          </a:r>
          <a:endParaRPr lang="en-US" sz="1400" kern="1200"/>
        </a:p>
      </dsp:txBody>
      <dsp:txXfrm>
        <a:off x="841" y="2288724"/>
        <a:ext cx="1529296" cy="611718"/>
      </dsp:txXfrm>
    </dsp:sp>
    <dsp:sp modelId="{33F54784-6647-420A-978F-C44A6041B936}">
      <dsp:nvSpPr>
        <dsp:cNvPr id="0" name=""/>
        <dsp:cNvSpPr/>
      </dsp:nvSpPr>
      <dsp:spPr>
        <a:xfrm>
          <a:off x="2095978" y="1065286"/>
          <a:ext cx="932871" cy="93287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23B9CB-7566-4774-9F58-829AFAEEF6A6}">
      <dsp:nvSpPr>
        <dsp:cNvPr id="0" name=""/>
        <dsp:cNvSpPr/>
      </dsp:nvSpPr>
      <dsp:spPr>
        <a:xfrm>
          <a:off x="2294787" y="1264095"/>
          <a:ext cx="535253" cy="535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D5159D-06F8-4E3B-B690-BA7304E8A879}">
      <dsp:nvSpPr>
        <dsp:cNvPr id="0" name=""/>
        <dsp:cNvSpPr/>
      </dsp:nvSpPr>
      <dsp:spPr>
        <a:xfrm>
          <a:off x="1797765" y="2288724"/>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i="0" kern="1200" baseline="0"/>
            <a:t>LADC’s</a:t>
          </a:r>
          <a:endParaRPr lang="en-US" sz="1400" kern="1200"/>
        </a:p>
      </dsp:txBody>
      <dsp:txXfrm>
        <a:off x="1797765" y="2288724"/>
        <a:ext cx="1529296" cy="611718"/>
      </dsp:txXfrm>
    </dsp:sp>
    <dsp:sp modelId="{034A83EF-2EDA-45AF-8B9F-A667C8C363CC}">
      <dsp:nvSpPr>
        <dsp:cNvPr id="0" name=""/>
        <dsp:cNvSpPr/>
      </dsp:nvSpPr>
      <dsp:spPr>
        <a:xfrm>
          <a:off x="3892902" y="1065286"/>
          <a:ext cx="932871" cy="93287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6983A-5DDE-4FAE-BD61-90505B240934}">
      <dsp:nvSpPr>
        <dsp:cNvPr id="0" name=""/>
        <dsp:cNvSpPr/>
      </dsp:nvSpPr>
      <dsp:spPr>
        <a:xfrm>
          <a:off x="4091711" y="1264095"/>
          <a:ext cx="535253" cy="5352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A53435-0E9B-4C1D-831A-E0C639A2AD7A}">
      <dsp:nvSpPr>
        <dsp:cNvPr id="0" name=""/>
        <dsp:cNvSpPr/>
      </dsp:nvSpPr>
      <dsp:spPr>
        <a:xfrm>
          <a:off x="3594689" y="2288724"/>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i="0" kern="1200" baseline="0"/>
            <a:t>Social Worker’s</a:t>
          </a:r>
          <a:endParaRPr lang="en-US" sz="1400" kern="1200"/>
        </a:p>
      </dsp:txBody>
      <dsp:txXfrm>
        <a:off x="3594689" y="2288724"/>
        <a:ext cx="1529296" cy="611718"/>
      </dsp:txXfrm>
    </dsp:sp>
    <dsp:sp modelId="{662DBC56-9B92-45AD-9AC2-942FA7B1C0C8}">
      <dsp:nvSpPr>
        <dsp:cNvPr id="0" name=""/>
        <dsp:cNvSpPr/>
      </dsp:nvSpPr>
      <dsp:spPr>
        <a:xfrm>
          <a:off x="5689826" y="1065286"/>
          <a:ext cx="932871" cy="93287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7621A9-04CB-413A-BE95-A669937131F5}">
      <dsp:nvSpPr>
        <dsp:cNvPr id="0" name=""/>
        <dsp:cNvSpPr/>
      </dsp:nvSpPr>
      <dsp:spPr>
        <a:xfrm>
          <a:off x="5888634" y="1264095"/>
          <a:ext cx="535253" cy="5352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4880C5-B013-49B2-8FD4-2C3048A2A49A}">
      <dsp:nvSpPr>
        <dsp:cNvPr id="0" name=""/>
        <dsp:cNvSpPr/>
      </dsp:nvSpPr>
      <dsp:spPr>
        <a:xfrm>
          <a:off x="5391613" y="2288724"/>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i="0" kern="1200" baseline="0"/>
            <a:t>School Counselor’s</a:t>
          </a:r>
          <a:endParaRPr lang="en-US" sz="1400" kern="1200"/>
        </a:p>
      </dsp:txBody>
      <dsp:txXfrm>
        <a:off x="5391613" y="2288724"/>
        <a:ext cx="1529296" cy="611718"/>
      </dsp:txXfrm>
    </dsp:sp>
    <dsp:sp modelId="{7748375A-0A8E-41DB-9CF8-F1BF886B44B1}">
      <dsp:nvSpPr>
        <dsp:cNvPr id="0" name=""/>
        <dsp:cNvSpPr/>
      </dsp:nvSpPr>
      <dsp:spPr>
        <a:xfrm>
          <a:off x="7486750" y="1065286"/>
          <a:ext cx="932871" cy="932871"/>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6DEAF2-A0EC-44D5-9FE6-FA2089F32701}">
      <dsp:nvSpPr>
        <dsp:cNvPr id="0" name=""/>
        <dsp:cNvSpPr/>
      </dsp:nvSpPr>
      <dsp:spPr>
        <a:xfrm>
          <a:off x="7685558" y="1264095"/>
          <a:ext cx="535253" cy="5352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FC56F2-53A7-4903-9435-A1449EB8D141}">
      <dsp:nvSpPr>
        <dsp:cNvPr id="0" name=""/>
        <dsp:cNvSpPr/>
      </dsp:nvSpPr>
      <dsp:spPr>
        <a:xfrm>
          <a:off x="7188537" y="2288724"/>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LPC’s</a:t>
          </a:r>
        </a:p>
      </dsp:txBody>
      <dsp:txXfrm>
        <a:off x="7188537" y="2288724"/>
        <a:ext cx="1529296" cy="611718"/>
      </dsp:txXfrm>
    </dsp:sp>
    <dsp:sp modelId="{BCEB30C4-3D43-4610-B58C-68939E8BCC5D}">
      <dsp:nvSpPr>
        <dsp:cNvPr id="0" name=""/>
        <dsp:cNvSpPr/>
      </dsp:nvSpPr>
      <dsp:spPr>
        <a:xfrm>
          <a:off x="9283674" y="1065286"/>
          <a:ext cx="932871" cy="93287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AA380-2905-44F0-9597-248905084546}">
      <dsp:nvSpPr>
        <dsp:cNvPr id="0" name=""/>
        <dsp:cNvSpPr/>
      </dsp:nvSpPr>
      <dsp:spPr>
        <a:xfrm>
          <a:off x="9482482" y="1264095"/>
          <a:ext cx="535253" cy="5352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DFC42D-BFF3-4A39-9615-56840EBF1FA4}">
      <dsp:nvSpPr>
        <dsp:cNvPr id="0" name=""/>
        <dsp:cNvSpPr/>
      </dsp:nvSpPr>
      <dsp:spPr>
        <a:xfrm>
          <a:off x="8985461" y="2288724"/>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i="0" kern="1200" baseline="0"/>
            <a:t>Mental Health Peer Support</a:t>
          </a:r>
          <a:endParaRPr lang="en-US" sz="1400" kern="1200"/>
        </a:p>
      </dsp:txBody>
      <dsp:txXfrm>
        <a:off x="8985461" y="2288724"/>
        <a:ext cx="1529296" cy="61171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0D73C-012C-EC42-B1E9-66F2CE24E1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6A127-0F6B-0946-8475-5956FA8BAA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A8AD62-86EB-FD4B-BC5C-EF6FD8861FBB}" type="datetimeFigureOut">
              <a:rPr lang="en-US" smtClean="0"/>
              <a:t>4/3/2024</a:t>
            </a:fld>
            <a:endParaRPr lang="en-US"/>
          </a:p>
        </p:txBody>
      </p:sp>
      <p:sp>
        <p:nvSpPr>
          <p:cNvPr id="4" name="Footer Placeholder 3">
            <a:extLst>
              <a:ext uri="{FF2B5EF4-FFF2-40B4-BE49-F238E27FC236}">
                <a16:creationId xmlns:a16="http://schemas.microsoft.com/office/drawing/2014/main" id="{2065191F-3462-4344-B596-9BABB99BDB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6F57A8-D89F-9A41-84CA-94A9B6819F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2DD800-0BF6-C247-BD24-F1403294663B}" type="slidenum">
              <a:rPr lang="en-US" smtClean="0"/>
              <a:t>‹#›</a:t>
            </a:fld>
            <a:endParaRPr lang="en-US"/>
          </a:p>
        </p:txBody>
      </p:sp>
    </p:spTree>
    <p:extLst>
      <p:ext uri="{BB962C8B-B14F-4D97-AF65-F5344CB8AC3E}">
        <p14:creationId xmlns:p14="http://schemas.microsoft.com/office/powerpoint/2010/main" val="2765052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D10D4-A7C1-F34F-86D1-BF6126FDEF1B}"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BA92A-8D1A-9845-9416-252A91963FE9}" type="slidenum">
              <a:rPr lang="en-US" smtClean="0"/>
              <a:t>‹#›</a:t>
            </a:fld>
            <a:endParaRPr lang="en-US"/>
          </a:p>
        </p:txBody>
      </p:sp>
    </p:spTree>
    <p:extLst>
      <p:ext uri="{BB962C8B-B14F-4D97-AF65-F5344CB8AC3E}">
        <p14:creationId xmlns:p14="http://schemas.microsoft.com/office/powerpoint/2010/main" val="880110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BA92A-8D1A-9845-9416-252A91963FE9}" type="slidenum">
              <a:rPr lang="en-US" smtClean="0"/>
              <a:t>1</a:t>
            </a:fld>
            <a:endParaRPr lang="en-US"/>
          </a:p>
        </p:txBody>
      </p:sp>
    </p:spTree>
    <p:extLst>
      <p:ext uri="{BB962C8B-B14F-4D97-AF65-F5344CB8AC3E}">
        <p14:creationId xmlns:p14="http://schemas.microsoft.com/office/powerpoint/2010/main" val="4166932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link in the chat box: “Visit our website to learn more about the Peer Recovery Center of Excellence: www.PeerRecoveryNow.org”</a:t>
            </a:r>
          </a:p>
        </p:txBody>
      </p:sp>
      <p:sp>
        <p:nvSpPr>
          <p:cNvPr id="4" name="Slide Number Placeholder 3"/>
          <p:cNvSpPr>
            <a:spLocks noGrp="1"/>
          </p:cNvSpPr>
          <p:nvPr>
            <p:ph type="sldNum" sz="quarter" idx="5"/>
          </p:nvPr>
        </p:nvSpPr>
        <p:spPr/>
        <p:txBody>
          <a:bodyPr/>
          <a:lstStyle/>
          <a:p>
            <a:fld id="{A2BBA92A-8D1A-9845-9416-252A91963FE9}" type="slidenum">
              <a:rPr lang="en-US" smtClean="0"/>
              <a:t>28</a:t>
            </a:fld>
            <a:endParaRPr lang="en-US"/>
          </a:p>
        </p:txBody>
      </p:sp>
    </p:spTree>
    <p:extLst>
      <p:ext uri="{BB962C8B-B14F-4D97-AF65-F5344CB8AC3E}">
        <p14:creationId xmlns:p14="http://schemas.microsoft.com/office/powerpoint/2010/main" val="3479460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BA92A-8D1A-9845-9416-252A91963FE9}" type="slidenum">
              <a:rPr lang="en-US" smtClean="0"/>
              <a:t>29</a:t>
            </a:fld>
            <a:endParaRPr lang="en-US"/>
          </a:p>
        </p:txBody>
      </p:sp>
    </p:spTree>
    <p:extLst>
      <p:ext uri="{BB962C8B-B14F-4D97-AF65-F5344CB8AC3E}">
        <p14:creationId xmlns:p14="http://schemas.microsoft.com/office/powerpoint/2010/main" val="264124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DISCLAIMER</a:t>
            </a:r>
          </a:p>
          <a:p>
            <a:endParaRPr lang="en-US"/>
          </a:p>
          <a:p>
            <a:endParaRPr lang="en-US"/>
          </a:p>
        </p:txBody>
      </p:sp>
      <p:sp>
        <p:nvSpPr>
          <p:cNvPr id="4" name="Slide Number Placeholder 3"/>
          <p:cNvSpPr>
            <a:spLocks noGrp="1"/>
          </p:cNvSpPr>
          <p:nvPr>
            <p:ph type="sldNum" sz="quarter" idx="5"/>
          </p:nvPr>
        </p:nvSpPr>
        <p:spPr/>
        <p:txBody>
          <a:bodyPr/>
          <a:lstStyle/>
          <a:p>
            <a:fld id="{A2BBA92A-8D1A-9845-9416-252A91963FE9}" type="slidenum">
              <a:rPr lang="en-US" smtClean="0"/>
              <a:t>2</a:t>
            </a:fld>
            <a:endParaRPr lang="en-US"/>
          </a:p>
        </p:txBody>
      </p:sp>
    </p:spTree>
    <p:extLst>
      <p:ext uri="{BB962C8B-B14F-4D97-AF65-F5344CB8AC3E}">
        <p14:creationId xmlns:p14="http://schemas.microsoft.com/office/powerpoint/2010/main" val="2839588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BA92A-8D1A-9845-9416-252A91963FE9}" type="slidenum">
              <a:rPr lang="en-US" smtClean="0"/>
              <a:t>5</a:t>
            </a:fld>
            <a:endParaRPr lang="en-US"/>
          </a:p>
        </p:txBody>
      </p:sp>
    </p:spTree>
    <p:extLst>
      <p:ext uri="{BB962C8B-B14F-4D97-AF65-F5344CB8AC3E}">
        <p14:creationId xmlns:p14="http://schemas.microsoft.com/office/powerpoint/2010/main" val="673309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BA92A-8D1A-9845-9416-252A91963FE9}" type="slidenum">
              <a:rPr lang="en-US" smtClean="0"/>
              <a:t>6</a:t>
            </a:fld>
            <a:endParaRPr lang="en-US"/>
          </a:p>
        </p:txBody>
      </p:sp>
    </p:spTree>
    <p:extLst>
      <p:ext uri="{BB962C8B-B14F-4D97-AF65-F5344CB8AC3E}">
        <p14:creationId xmlns:p14="http://schemas.microsoft.com/office/powerpoint/2010/main" val="2495468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BA92A-8D1A-9845-9416-252A91963FE9}" type="slidenum">
              <a:rPr lang="en-US" smtClean="0"/>
              <a:t>7</a:t>
            </a:fld>
            <a:endParaRPr lang="en-US"/>
          </a:p>
        </p:txBody>
      </p:sp>
    </p:spTree>
    <p:extLst>
      <p:ext uri="{BB962C8B-B14F-4D97-AF65-F5344CB8AC3E}">
        <p14:creationId xmlns:p14="http://schemas.microsoft.com/office/powerpoint/2010/main" val="1478014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BA92A-8D1A-9845-9416-252A91963FE9}" type="slidenum">
              <a:rPr lang="en-US" smtClean="0"/>
              <a:t>14</a:t>
            </a:fld>
            <a:endParaRPr lang="en-US"/>
          </a:p>
        </p:txBody>
      </p:sp>
    </p:spTree>
    <p:extLst>
      <p:ext uri="{BB962C8B-B14F-4D97-AF65-F5344CB8AC3E}">
        <p14:creationId xmlns:p14="http://schemas.microsoft.com/office/powerpoint/2010/main" val="338020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BA92A-8D1A-9845-9416-252A91963FE9}" type="slidenum">
              <a:rPr lang="en-US" smtClean="0"/>
              <a:t>19</a:t>
            </a:fld>
            <a:endParaRPr lang="en-US"/>
          </a:p>
        </p:txBody>
      </p:sp>
    </p:spTree>
    <p:extLst>
      <p:ext uri="{BB962C8B-B14F-4D97-AF65-F5344CB8AC3E}">
        <p14:creationId xmlns:p14="http://schemas.microsoft.com/office/powerpoint/2010/main" val="1870108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create a “True Peer t Peer Recovery Support Model. Our students must begin with someone to Model after.</a:t>
            </a:r>
          </a:p>
          <a:p>
            <a:r>
              <a:rPr lang="en-US" dirty="0"/>
              <a:t>1. Selection of Recovery Support Peer Specialists.</a:t>
            </a:r>
          </a:p>
        </p:txBody>
      </p:sp>
      <p:sp>
        <p:nvSpPr>
          <p:cNvPr id="4" name="Slide Number Placeholder 3"/>
          <p:cNvSpPr>
            <a:spLocks noGrp="1"/>
          </p:cNvSpPr>
          <p:nvPr>
            <p:ph type="sldNum" sz="quarter" idx="5"/>
          </p:nvPr>
        </p:nvSpPr>
        <p:spPr/>
        <p:txBody>
          <a:bodyPr/>
          <a:lstStyle/>
          <a:p>
            <a:fld id="{A2BBA92A-8D1A-9845-9416-252A91963FE9}" type="slidenum">
              <a:rPr lang="en-US" smtClean="0"/>
              <a:t>23</a:t>
            </a:fld>
            <a:endParaRPr lang="en-US"/>
          </a:p>
        </p:txBody>
      </p:sp>
    </p:spTree>
    <p:extLst>
      <p:ext uri="{BB962C8B-B14F-4D97-AF65-F5344CB8AC3E}">
        <p14:creationId xmlns:p14="http://schemas.microsoft.com/office/powerpoint/2010/main" val="387207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A2BBA92A-8D1A-9845-9416-252A91963FE9}" type="slidenum">
              <a:rPr lang="en-US" smtClean="0"/>
              <a:t>27</a:t>
            </a:fld>
            <a:endParaRPr lang="en-US"/>
          </a:p>
        </p:txBody>
      </p:sp>
    </p:spTree>
    <p:extLst>
      <p:ext uri="{BB962C8B-B14F-4D97-AF65-F5344CB8AC3E}">
        <p14:creationId xmlns:p14="http://schemas.microsoft.com/office/powerpoint/2010/main" val="3997472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AD4A5C-788C-D741-8A5E-FF81A863A83D}"/>
              </a:ext>
            </a:extLst>
          </p:cNvPr>
          <p:cNvSpPr/>
          <p:nvPr userDrawn="1"/>
        </p:nvSpPr>
        <p:spPr>
          <a:xfrm>
            <a:off x="0" y="23385"/>
            <a:ext cx="122158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362DBA4-CBED-7D4D-A5BE-6014FF04ED95}"/>
              </a:ext>
            </a:extLst>
          </p:cNvPr>
          <p:cNvSpPr>
            <a:spLocks noGrp="1"/>
          </p:cNvSpPr>
          <p:nvPr>
            <p:ph type="ctrTitle" hasCustomPrompt="1"/>
          </p:nvPr>
        </p:nvSpPr>
        <p:spPr>
          <a:xfrm>
            <a:off x="5343525" y="1250271"/>
            <a:ext cx="5581650" cy="2406650"/>
          </a:xfrm>
        </p:spPr>
        <p:txBody>
          <a:bodyPr anchor="b"/>
          <a:lstStyle>
            <a:lvl1pPr algn="r">
              <a:defRPr sz="6000">
                <a:solidFill>
                  <a:srgbClr val="672666"/>
                </a:solidFill>
                <a:latin typeface="Arial" panose="020B0604020202020204" pitchFamily="34" charset="0"/>
                <a:cs typeface="Arial" panose="020B0604020202020204" pitchFamily="34" charset="0"/>
              </a:defRPr>
            </a:lvl1pPr>
          </a:lstStyle>
          <a:p>
            <a:r>
              <a:rPr lang="en-US"/>
              <a:t>Title of Presentation</a:t>
            </a:r>
          </a:p>
        </p:txBody>
      </p:sp>
      <p:sp>
        <p:nvSpPr>
          <p:cNvPr id="3" name="Subtitle 2">
            <a:extLst>
              <a:ext uri="{FF2B5EF4-FFF2-40B4-BE49-F238E27FC236}">
                <a16:creationId xmlns:a16="http://schemas.microsoft.com/office/drawing/2014/main" id="{A2922168-1395-2C42-B593-F9D82EB14B5D}"/>
              </a:ext>
            </a:extLst>
          </p:cNvPr>
          <p:cNvSpPr>
            <a:spLocks noGrp="1"/>
          </p:cNvSpPr>
          <p:nvPr>
            <p:ph type="subTitle" idx="1" hasCustomPrompt="1"/>
          </p:nvPr>
        </p:nvSpPr>
        <p:spPr>
          <a:xfrm>
            <a:off x="5343525" y="4321129"/>
            <a:ext cx="5581650" cy="427038"/>
          </a:xfrm>
        </p:spPr>
        <p:txBody>
          <a:bodyPr/>
          <a:lstStyle>
            <a:lvl1pPr marL="0" indent="0" algn="r">
              <a:buNone/>
              <a:defRPr sz="2400">
                <a:solidFill>
                  <a:srgbClr val="474B5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Names</a:t>
            </a:r>
          </a:p>
        </p:txBody>
      </p:sp>
      <p:pic>
        <p:nvPicPr>
          <p:cNvPr id="6" name="Picture 5">
            <a:extLst>
              <a:ext uri="{FF2B5EF4-FFF2-40B4-BE49-F238E27FC236}">
                <a16:creationId xmlns:a16="http://schemas.microsoft.com/office/drawing/2014/main" id="{5B7E3BA0-48EF-A84D-BC98-7888ED0B5C15}"/>
              </a:ext>
            </a:extLst>
          </p:cNvPr>
          <p:cNvPicPr>
            <a:picLocks noChangeAspect="1"/>
          </p:cNvPicPr>
          <p:nvPr userDrawn="1"/>
        </p:nvPicPr>
        <p:blipFill rotWithShape="1">
          <a:blip r:embed="rId2"/>
          <a:srcRect t="97172"/>
          <a:stretch/>
        </p:blipFill>
        <p:spPr>
          <a:xfrm>
            <a:off x="0" y="6693628"/>
            <a:ext cx="12225528" cy="194497"/>
          </a:xfrm>
          <a:prstGeom prst="rect">
            <a:avLst/>
          </a:prstGeom>
        </p:spPr>
      </p:pic>
      <p:pic>
        <p:nvPicPr>
          <p:cNvPr id="26" name="Picture 25">
            <a:extLst>
              <a:ext uri="{FF2B5EF4-FFF2-40B4-BE49-F238E27FC236}">
                <a16:creationId xmlns:a16="http://schemas.microsoft.com/office/drawing/2014/main" id="{016F279D-BC55-A24D-9677-6E79D4016C35}"/>
              </a:ext>
            </a:extLst>
          </p:cNvPr>
          <p:cNvPicPr>
            <a:picLocks noChangeAspect="1"/>
          </p:cNvPicPr>
          <p:nvPr userDrawn="1"/>
        </p:nvPicPr>
        <p:blipFill rotWithShape="1">
          <a:blip r:embed="rId2"/>
          <a:srcRect t="97172"/>
          <a:stretch/>
        </p:blipFill>
        <p:spPr>
          <a:xfrm>
            <a:off x="0" y="-18288"/>
            <a:ext cx="12216384" cy="194352"/>
          </a:xfrm>
          <a:prstGeom prst="rect">
            <a:avLst/>
          </a:prstGeom>
        </p:spPr>
      </p:pic>
      <p:pic>
        <p:nvPicPr>
          <p:cNvPr id="5" name="Picture 4" descr="Logo&#10;&#10;Description automatically generated">
            <a:extLst>
              <a:ext uri="{FF2B5EF4-FFF2-40B4-BE49-F238E27FC236}">
                <a16:creationId xmlns:a16="http://schemas.microsoft.com/office/drawing/2014/main" id="{D3E7966C-3BBF-4DDA-9416-161F55048314}"/>
              </a:ext>
            </a:extLst>
          </p:cNvPr>
          <p:cNvPicPr>
            <a:picLocks noChangeAspect="1"/>
          </p:cNvPicPr>
          <p:nvPr userDrawn="1"/>
        </p:nvPicPr>
        <p:blipFill>
          <a:blip r:embed="rId3"/>
          <a:stretch>
            <a:fillRect/>
          </a:stretch>
        </p:blipFill>
        <p:spPr>
          <a:xfrm>
            <a:off x="385763" y="1250271"/>
            <a:ext cx="4572000" cy="4572000"/>
          </a:xfrm>
          <a:prstGeom prst="rect">
            <a:avLst/>
          </a:prstGeom>
        </p:spPr>
      </p:pic>
      <p:pic>
        <p:nvPicPr>
          <p:cNvPr id="8" name="Picture 7" descr="Text&#10;&#10;Description automatically generated">
            <a:extLst>
              <a:ext uri="{FF2B5EF4-FFF2-40B4-BE49-F238E27FC236}">
                <a16:creationId xmlns:a16="http://schemas.microsoft.com/office/drawing/2014/main" id="{FDB0A49A-6F13-4667-A4CB-EECB692A0F4F}"/>
              </a:ext>
            </a:extLst>
          </p:cNvPr>
          <p:cNvPicPr>
            <a:picLocks noChangeAspect="1"/>
          </p:cNvPicPr>
          <p:nvPr userDrawn="1"/>
        </p:nvPicPr>
        <p:blipFill>
          <a:blip r:embed="rId4"/>
          <a:stretch>
            <a:fillRect/>
          </a:stretch>
        </p:blipFill>
        <p:spPr>
          <a:xfrm>
            <a:off x="9456557" y="5010566"/>
            <a:ext cx="1536450" cy="1097280"/>
          </a:xfrm>
          <a:prstGeom prst="rect">
            <a:avLst/>
          </a:prstGeom>
        </p:spPr>
      </p:pic>
    </p:spTree>
    <p:extLst>
      <p:ext uri="{BB962C8B-B14F-4D97-AF65-F5344CB8AC3E}">
        <p14:creationId xmlns:p14="http://schemas.microsoft.com/office/powerpoint/2010/main" val="388074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5D7135-11DE-8A4A-83C1-7E436119E90F}"/>
              </a:ext>
            </a:extLst>
          </p:cNvPr>
          <p:cNvSpPr/>
          <p:nvPr userDrawn="1"/>
        </p:nvSpPr>
        <p:spPr>
          <a:xfrm>
            <a:off x="1" y="25053"/>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337F0B1-9CC8-2E44-9AFB-DBA25F84EB45}"/>
              </a:ext>
            </a:extLst>
          </p:cNvPr>
          <p:cNvPicPr>
            <a:picLocks noChangeAspect="1"/>
          </p:cNvPicPr>
          <p:nvPr userDrawn="1"/>
        </p:nvPicPr>
        <p:blipFill>
          <a:blip r:embed="rId2"/>
          <a:stretch>
            <a:fillRect/>
          </a:stretch>
        </p:blipFill>
        <p:spPr>
          <a:xfrm>
            <a:off x="3479299" y="918381"/>
            <a:ext cx="5233402" cy="5021237"/>
          </a:xfrm>
          <a:prstGeom prst="rect">
            <a:avLst/>
          </a:prstGeom>
        </p:spPr>
      </p:pic>
      <p:pic>
        <p:nvPicPr>
          <p:cNvPr id="16" name="Picture 15">
            <a:extLst>
              <a:ext uri="{FF2B5EF4-FFF2-40B4-BE49-F238E27FC236}">
                <a16:creationId xmlns:a16="http://schemas.microsoft.com/office/drawing/2014/main" id="{1CBFD18E-1597-9A45-A10C-1E28D20F7DF9}"/>
              </a:ext>
            </a:extLst>
          </p:cNvPr>
          <p:cNvPicPr>
            <a:picLocks noChangeAspect="1"/>
          </p:cNvPicPr>
          <p:nvPr userDrawn="1"/>
        </p:nvPicPr>
        <p:blipFill>
          <a:blip r:embed="rId3"/>
          <a:stretch>
            <a:fillRect/>
          </a:stretch>
        </p:blipFill>
        <p:spPr>
          <a:xfrm>
            <a:off x="3732960" y="1065959"/>
            <a:ext cx="4726080" cy="4726080"/>
          </a:xfrm>
          <a:prstGeom prst="rect">
            <a:avLst/>
          </a:prstGeom>
        </p:spPr>
      </p:pic>
      <p:pic>
        <p:nvPicPr>
          <p:cNvPr id="17" name="Picture 16">
            <a:extLst>
              <a:ext uri="{FF2B5EF4-FFF2-40B4-BE49-F238E27FC236}">
                <a16:creationId xmlns:a16="http://schemas.microsoft.com/office/drawing/2014/main" id="{049CF65D-D185-614B-BC49-A8E988A99A26}"/>
              </a:ext>
            </a:extLst>
          </p:cNvPr>
          <p:cNvPicPr>
            <a:picLocks noChangeAspect="1"/>
          </p:cNvPicPr>
          <p:nvPr userDrawn="1"/>
        </p:nvPicPr>
        <p:blipFill rotWithShape="1">
          <a:blip r:embed="rId4"/>
          <a:srcRect t="97172"/>
          <a:stretch/>
        </p:blipFill>
        <p:spPr>
          <a:xfrm>
            <a:off x="-23812" y="6677889"/>
            <a:ext cx="12216384" cy="194352"/>
          </a:xfrm>
          <a:prstGeom prst="rect">
            <a:avLst/>
          </a:prstGeom>
        </p:spPr>
      </p:pic>
      <p:pic>
        <p:nvPicPr>
          <p:cNvPr id="18" name="Picture 17">
            <a:extLst>
              <a:ext uri="{FF2B5EF4-FFF2-40B4-BE49-F238E27FC236}">
                <a16:creationId xmlns:a16="http://schemas.microsoft.com/office/drawing/2014/main" id="{4D2C1C43-7549-7343-9CF6-E1A2FE1DDB4B}"/>
              </a:ext>
            </a:extLst>
          </p:cNvPr>
          <p:cNvPicPr>
            <a:picLocks noChangeAspect="1"/>
          </p:cNvPicPr>
          <p:nvPr userDrawn="1"/>
        </p:nvPicPr>
        <p:blipFill rotWithShape="1">
          <a:blip r:embed="rId4"/>
          <a:srcRect t="97172"/>
          <a:stretch/>
        </p:blipFill>
        <p:spPr>
          <a:xfrm>
            <a:off x="-23812" y="-14241"/>
            <a:ext cx="12216384" cy="194352"/>
          </a:xfrm>
          <a:prstGeom prst="rect">
            <a:avLst/>
          </a:prstGeom>
        </p:spPr>
      </p:pic>
    </p:spTree>
    <p:extLst>
      <p:ext uri="{BB962C8B-B14F-4D97-AF65-F5344CB8AC3E}">
        <p14:creationId xmlns:p14="http://schemas.microsoft.com/office/powerpoint/2010/main" val="318832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E4AAC-ECE3-304B-8D63-A8B677B56B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165E6F-6787-7743-9A31-14BB74DA02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9037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EF785-062D-C74A-B7C9-98A7102967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E84C08-AC19-F94C-882F-0B2EA85944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23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 name="Title Text"/>
          <p:cNvSpPr txBox="1">
            <a:spLocks noGrp="1"/>
          </p:cNvSpPr>
          <p:nvPr>
            <p:ph type="title"/>
          </p:nvPr>
        </p:nvSpPr>
        <p:spPr>
          <a:xfrm>
            <a:off x="0" y="347959"/>
            <a:ext cx="12192000" cy="1069680"/>
          </a:xfrm>
          <a:prstGeom prst="rect">
            <a:avLst/>
          </a:prstGeom>
        </p:spPr>
        <p:txBody>
          <a:bodyPr>
            <a:normAutofit/>
          </a:bodyPr>
          <a:lstStyle>
            <a:lvl1pPr algn="ctr">
              <a:defRPr sz="4000">
                <a:solidFill>
                  <a:srgbClr val="000000"/>
                </a:solidFill>
              </a:defRPr>
            </a:lvl1pPr>
          </a:lstStyle>
          <a:p>
            <a:r>
              <a:t>Title Text</a:t>
            </a:r>
          </a:p>
        </p:txBody>
      </p:sp>
      <p:sp>
        <p:nvSpPr>
          <p:cNvPr id="79" name="Body Level One…"/>
          <p:cNvSpPr txBox="1">
            <a:spLocks noGrp="1"/>
          </p:cNvSpPr>
          <p:nvPr>
            <p:ph type="body" sz="quarter" idx="1"/>
          </p:nvPr>
        </p:nvSpPr>
        <p:spPr>
          <a:xfrm>
            <a:off x="0" y="6324602"/>
            <a:ext cx="12192000" cy="533401"/>
          </a:xfrm>
          <a:prstGeom prst="rect">
            <a:avLst/>
          </a:prstGeom>
        </p:spPr>
        <p:txBody>
          <a:bodyPr lIns="137160" tIns="137160" rIns="137160" bIns="137160" anchor="b">
            <a:normAutofit/>
          </a:bodyPr>
          <a:lstStyle>
            <a:lvl1pPr marL="0" indent="0">
              <a:spcBef>
                <a:spcPts val="267"/>
              </a:spcBef>
              <a:buSzTx/>
              <a:buFontTx/>
              <a:buNone/>
              <a:defRPr sz="1333" b="1"/>
            </a:lvl1pPr>
            <a:lvl2pPr marL="0" indent="0">
              <a:spcBef>
                <a:spcPts val="267"/>
              </a:spcBef>
              <a:buSzTx/>
              <a:buFontTx/>
              <a:buNone/>
              <a:defRPr sz="1333" b="1"/>
            </a:lvl2pPr>
            <a:lvl3pPr marL="0" indent="0">
              <a:spcBef>
                <a:spcPts val="267"/>
              </a:spcBef>
              <a:buSzTx/>
              <a:buFontTx/>
              <a:buNone/>
              <a:defRPr sz="1333" b="1"/>
            </a:lvl3pPr>
            <a:lvl4pPr marL="0" indent="0">
              <a:spcBef>
                <a:spcPts val="267"/>
              </a:spcBef>
              <a:buSzTx/>
              <a:buFontTx/>
              <a:buNone/>
              <a:defRPr sz="1333" b="1"/>
            </a:lvl4pPr>
            <a:lvl5pPr marL="0" indent="0">
              <a:spcBef>
                <a:spcPts val="267"/>
              </a:spcBef>
              <a:buSzTx/>
              <a:buFontTx/>
              <a:buNone/>
              <a:defRPr sz="1333" b="1"/>
            </a:lvl5p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715998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Body Level One…"/>
          <p:cNvSpPr txBox="1">
            <a:spLocks noGrp="1"/>
          </p:cNvSpPr>
          <p:nvPr>
            <p:ph type="body" sz="quarter" idx="1"/>
          </p:nvPr>
        </p:nvSpPr>
        <p:spPr>
          <a:xfrm>
            <a:off x="0" y="6324602"/>
            <a:ext cx="12192000" cy="533401"/>
          </a:xfrm>
          <a:prstGeom prst="rect">
            <a:avLst/>
          </a:prstGeom>
        </p:spPr>
        <p:txBody>
          <a:bodyPr lIns="137160" tIns="137160" rIns="137160" bIns="137160" anchor="b">
            <a:normAutofit/>
          </a:bodyPr>
          <a:lstStyle>
            <a:lvl1pPr marL="0" indent="0">
              <a:spcBef>
                <a:spcPts val="267"/>
              </a:spcBef>
              <a:buSzTx/>
              <a:buFontTx/>
              <a:buNone/>
              <a:defRPr sz="1333" b="1"/>
            </a:lvl1pPr>
            <a:lvl2pPr marL="0" indent="0">
              <a:spcBef>
                <a:spcPts val="267"/>
              </a:spcBef>
              <a:buSzTx/>
              <a:buFontTx/>
              <a:buNone/>
              <a:defRPr sz="1333" b="1"/>
            </a:lvl2pPr>
            <a:lvl3pPr marL="0" indent="0">
              <a:spcBef>
                <a:spcPts val="267"/>
              </a:spcBef>
              <a:buSzTx/>
              <a:buFontTx/>
              <a:buNone/>
              <a:defRPr sz="1333" b="1"/>
            </a:lvl3pPr>
            <a:lvl4pPr marL="0" indent="0">
              <a:spcBef>
                <a:spcPts val="267"/>
              </a:spcBef>
              <a:buSzTx/>
              <a:buFontTx/>
              <a:buNone/>
              <a:defRPr sz="1333" b="1"/>
            </a:lvl4pPr>
            <a:lvl5pPr marL="0" indent="0">
              <a:spcBef>
                <a:spcPts val="267"/>
              </a:spcBef>
              <a:buSzTx/>
              <a:buFontTx/>
              <a:buNone/>
              <a:defRPr sz="1333" b="1"/>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786242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AD4A5C-788C-D741-8A5E-FF81A863A83D}"/>
              </a:ext>
            </a:extLst>
          </p:cNvPr>
          <p:cNvSpPr/>
          <p:nvPr/>
        </p:nvSpPr>
        <p:spPr>
          <a:xfrm>
            <a:off x="0" y="14241"/>
            <a:ext cx="12215812" cy="6858000"/>
          </a:xfrm>
          <a:prstGeom prst="rect">
            <a:avLst/>
          </a:prstGeom>
          <a:solidFill>
            <a:srgbClr val="672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62DBA4-CBED-7D4D-A5BE-6014FF04ED95}"/>
              </a:ext>
            </a:extLst>
          </p:cNvPr>
          <p:cNvSpPr>
            <a:spLocks noGrp="1"/>
          </p:cNvSpPr>
          <p:nvPr>
            <p:ph type="ctrTitle" hasCustomPrompt="1"/>
          </p:nvPr>
        </p:nvSpPr>
        <p:spPr>
          <a:xfrm>
            <a:off x="5343525" y="1250271"/>
            <a:ext cx="5581650" cy="2406650"/>
          </a:xfrm>
        </p:spPr>
        <p:txBody>
          <a:bodyPr anchor="b"/>
          <a:lstStyle>
            <a:lvl1pPr algn="r">
              <a:defRPr sz="6000">
                <a:solidFill>
                  <a:schemeClr val="bg1"/>
                </a:solidFill>
                <a:latin typeface="Arial" panose="020B0604020202020204" pitchFamily="34" charset="0"/>
                <a:cs typeface="Arial" panose="020B0604020202020204" pitchFamily="34" charset="0"/>
              </a:defRPr>
            </a:lvl1pPr>
          </a:lstStyle>
          <a:p>
            <a:r>
              <a:rPr lang="en-US"/>
              <a:t>Title of Presentation</a:t>
            </a:r>
          </a:p>
        </p:txBody>
      </p:sp>
      <p:sp>
        <p:nvSpPr>
          <p:cNvPr id="3" name="Subtitle 2">
            <a:extLst>
              <a:ext uri="{FF2B5EF4-FFF2-40B4-BE49-F238E27FC236}">
                <a16:creationId xmlns:a16="http://schemas.microsoft.com/office/drawing/2014/main" id="{A2922168-1395-2C42-B593-F9D82EB14B5D}"/>
              </a:ext>
            </a:extLst>
          </p:cNvPr>
          <p:cNvSpPr>
            <a:spLocks noGrp="1"/>
          </p:cNvSpPr>
          <p:nvPr>
            <p:ph type="subTitle" idx="1" hasCustomPrompt="1"/>
          </p:nvPr>
        </p:nvSpPr>
        <p:spPr>
          <a:xfrm>
            <a:off x="5343525" y="4321129"/>
            <a:ext cx="5581650" cy="427038"/>
          </a:xfr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Names</a:t>
            </a:r>
          </a:p>
        </p:txBody>
      </p:sp>
      <p:pic>
        <p:nvPicPr>
          <p:cNvPr id="9" name="Picture 8">
            <a:extLst>
              <a:ext uri="{FF2B5EF4-FFF2-40B4-BE49-F238E27FC236}">
                <a16:creationId xmlns:a16="http://schemas.microsoft.com/office/drawing/2014/main" id="{9825AE91-31A3-0B40-ADFC-5E6DB03258E4}"/>
              </a:ext>
            </a:extLst>
          </p:cNvPr>
          <p:cNvPicPr>
            <a:picLocks noChangeAspect="1"/>
          </p:cNvPicPr>
          <p:nvPr/>
        </p:nvPicPr>
        <p:blipFill>
          <a:blip r:embed="rId2"/>
          <a:stretch>
            <a:fillRect/>
          </a:stretch>
        </p:blipFill>
        <p:spPr>
          <a:xfrm>
            <a:off x="9419771" y="5412375"/>
            <a:ext cx="1360251" cy="459921"/>
          </a:xfrm>
          <a:prstGeom prst="rect">
            <a:avLst/>
          </a:prstGeom>
        </p:spPr>
      </p:pic>
      <p:pic>
        <p:nvPicPr>
          <p:cNvPr id="17" name="Picture 16">
            <a:extLst>
              <a:ext uri="{FF2B5EF4-FFF2-40B4-BE49-F238E27FC236}">
                <a16:creationId xmlns:a16="http://schemas.microsoft.com/office/drawing/2014/main" id="{64B892FF-C496-0B41-BCB3-3C95EE2AB1A2}"/>
              </a:ext>
            </a:extLst>
          </p:cNvPr>
          <p:cNvPicPr>
            <a:picLocks noChangeAspect="1"/>
          </p:cNvPicPr>
          <p:nvPr/>
        </p:nvPicPr>
        <p:blipFill>
          <a:blip r:embed="rId3"/>
          <a:stretch>
            <a:fillRect/>
          </a:stretch>
        </p:blipFill>
        <p:spPr>
          <a:xfrm>
            <a:off x="718457" y="1250271"/>
            <a:ext cx="4163033" cy="3994263"/>
          </a:xfrm>
          <a:prstGeom prst="rect">
            <a:avLst/>
          </a:prstGeom>
        </p:spPr>
      </p:pic>
      <p:pic>
        <p:nvPicPr>
          <p:cNvPr id="6" name="Picture 5">
            <a:extLst>
              <a:ext uri="{FF2B5EF4-FFF2-40B4-BE49-F238E27FC236}">
                <a16:creationId xmlns:a16="http://schemas.microsoft.com/office/drawing/2014/main" id="{5B7E3BA0-48EF-A84D-BC98-7888ED0B5C15}"/>
              </a:ext>
            </a:extLst>
          </p:cNvPr>
          <p:cNvPicPr>
            <a:picLocks noChangeAspect="1"/>
          </p:cNvPicPr>
          <p:nvPr/>
        </p:nvPicPr>
        <p:blipFill rotWithShape="1">
          <a:blip r:embed="rId4"/>
          <a:srcRect t="97172"/>
          <a:stretch/>
        </p:blipFill>
        <p:spPr>
          <a:xfrm>
            <a:off x="-23812" y="6677889"/>
            <a:ext cx="12216384" cy="194352"/>
          </a:xfrm>
          <a:prstGeom prst="rect">
            <a:avLst/>
          </a:prstGeom>
        </p:spPr>
      </p:pic>
      <p:pic>
        <p:nvPicPr>
          <p:cNvPr id="26" name="Picture 25">
            <a:extLst>
              <a:ext uri="{FF2B5EF4-FFF2-40B4-BE49-F238E27FC236}">
                <a16:creationId xmlns:a16="http://schemas.microsoft.com/office/drawing/2014/main" id="{016F279D-BC55-A24D-9677-6E79D4016C35}"/>
              </a:ext>
            </a:extLst>
          </p:cNvPr>
          <p:cNvPicPr>
            <a:picLocks noChangeAspect="1"/>
          </p:cNvPicPr>
          <p:nvPr/>
        </p:nvPicPr>
        <p:blipFill rotWithShape="1">
          <a:blip r:embed="rId4"/>
          <a:srcRect t="97172"/>
          <a:stretch/>
        </p:blipFill>
        <p:spPr>
          <a:xfrm>
            <a:off x="-23812" y="-14241"/>
            <a:ext cx="12216384" cy="194352"/>
          </a:xfrm>
          <a:prstGeom prst="rect">
            <a:avLst/>
          </a:prstGeom>
        </p:spPr>
      </p:pic>
      <p:sp>
        <p:nvSpPr>
          <p:cNvPr id="10" name="Rectangle 9">
            <a:extLst>
              <a:ext uri="{FF2B5EF4-FFF2-40B4-BE49-F238E27FC236}">
                <a16:creationId xmlns:a16="http://schemas.microsoft.com/office/drawing/2014/main" id="{358DB4F5-94CA-40E2-8B26-EE32E437889B}"/>
              </a:ext>
            </a:extLst>
          </p:cNvPr>
          <p:cNvSpPr/>
          <p:nvPr userDrawn="1"/>
        </p:nvSpPr>
        <p:spPr>
          <a:xfrm>
            <a:off x="0" y="14241"/>
            <a:ext cx="12215812" cy="6858000"/>
          </a:xfrm>
          <a:prstGeom prst="rect">
            <a:avLst/>
          </a:prstGeom>
          <a:solidFill>
            <a:srgbClr val="672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D17B4ED-6C94-44C7-9806-F2703576D34D}"/>
              </a:ext>
            </a:extLst>
          </p:cNvPr>
          <p:cNvPicPr>
            <a:picLocks noChangeAspect="1"/>
          </p:cNvPicPr>
          <p:nvPr userDrawn="1"/>
        </p:nvPicPr>
        <p:blipFill>
          <a:blip r:embed="rId2"/>
          <a:stretch>
            <a:fillRect/>
          </a:stretch>
        </p:blipFill>
        <p:spPr>
          <a:xfrm>
            <a:off x="9419771" y="5412375"/>
            <a:ext cx="1360251" cy="459921"/>
          </a:xfrm>
          <a:prstGeom prst="rect">
            <a:avLst/>
          </a:prstGeom>
        </p:spPr>
      </p:pic>
      <p:pic>
        <p:nvPicPr>
          <p:cNvPr id="12" name="Picture 11">
            <a:extLst>
              <a:ext uri="{FF2B5EF4-FFF2-40B4-BE49-F238E27FC236}">
                <a16:creationId xmlns:a16="http://schemas.microsoft.com/office/drawing/2014/main" id="{FDCAC90B-EB77-420E-955C-49983BECBFAC}"/>
              </a:ext>
            </a:extLst>
          </p:cNvPr>
          <p:cNvPicPr>
            <a:picLocks noChangeAspect="1"/>
          </p:cNvPicPr>
          <p:nvPr userDrawn="1"/>
        </p:nvPicPr>
        <p:blipFill>
          <a:blip r:embed="rId3"/>
          <a:stretch>
            <a:fillRect/>
          </a:stretch>
        </p:blipFill>
        <p:spPr>
          <a:xfrm>
            <a:off x="718457" y="1250271"/>
            <a:ext cx="4163033" cy="3994263"/>
          </a:xfrm>
          <a:prstGeom prst="rect">
            <a:avLst/>
          </a:prstGeom>
        </p:spPr>
      </p:pic>
      <p:pic>
        <p:nvPicPr>
          <p:cNvPr id="13" name="Picture 12">
            <a:extLst>
              <a:ext uri="{FF2B5EF4-FFF2-40B4-BE49-F238E27FC236}">
                <a16:creationId xmlns:a16="http://schemas.microsoft.com/office/drawing/2014/main" id="{134DED7E-9B90-424F-ACB6-42820FA89FDE}"/>
              </a:ext>
            </a:extLst>
          </p:cNvPr>
          <p:cNvPicPr>
            <a:picLocks noChangeAspect="1"/>
          </p:cNvPicPr>
          <p:nvPr userDrawn="1"/>
        </p:nvPicPr>
        <p:blipFill rotWithShape="1">
          <a:blip r:embed="rId4"/>
          <a:srcRect t="97172"/>
          <a:stretch/>
        </p:blipFill>
        <p:spPr>
          <a:xfrm>
            <a:off x="-23812" y="6677889"/>
            <a:ext cx="12216384" cy="194352"/>
          </a:xfrm>
          <a:prstGeom prst="rect">
            <a:avLst/>
          </a:prstGeom>
        </p:spPr>
      </p:pic>
      <p:pic>
        <p:nvPicPr>
          <p:cNvPr id="14" name="Picture 13">
            <a:extLst>
              <a:ext uri="{FF2B5EF4-FFF2-40B4-BE49-F238E27FC236}">
                <a16:creationId xmlns:a16="http://schemas.microsoft.com/office/drawing/2014/main" id="{3F3B532A-8CC0-490D-AD8D-678993EFAE43}"/>
              </a:ext>
            </a:extLst>
          </p:cNvPr>
          <p:cNvPicPr>
            <a:picLocks noChangeAspect="1"/>
          </p:cNvPicPr>
          <p:nvPr userDrawn="1"/>
        </p:nvPicPr>
        <p:blipFill rotWithShape="1">
          <a:blip r:embed="rId4"/>
          <a:srcRect t="97172"/>
          <a:stretch/>
        </p:blipFill>
        <p:spPr>
          <a:xfrm>
            <a:off x="-23812" y="-14241"/>
            <a:ext cx="12216384" cy="194352"/>
          </a:xfrm>
          <a:prstGeom prst="rect">
            <a:avLst/>
          </a:prstGeom>
        </p:spPr>
      </p:pic>
    </p:spTree>
    <p:extLst>
      <p:ext uri="{BB962C8B-B14F-4D97-AF65-F5344CB8AC3E}">
        <p14:creationId xmlns:p14="http://schemas.microsoft.com/office/powerpoint/2010/main" val="3515278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8001656-254D-5C4B-8F6B-E04D0843CA78}"/>
              </a:ext>
            </a:extLst>
          </p:cNvPr>
          <p:cNvSpPr/>
          <p:nvPr/>
        </p:nvSpPr>
        <p:spPr>
          <a:xfrm>
            <a:off x="0" y="-1"/>
            <a:ext cx="12215812" cy="6872241"/>
          </a:xfrm>
          <a:prstGeom prst="rect">
            <a:avLst/>
          </a:prstGeom>
          <a:solidFill>
            <a:srgbClr val="672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4403680-2B16-1B42-8492-F6FB395D877C}"/>
              </a:ext>
            </a:extLst>
          </p:cNvPr>
          <p:cNvPicPr>
            <a:picLocks noChangeAspect="1"/>
          </p:cNvPicPr>
          <p:nvPr/>
        </p:nvPicPr>
        <p:blipFill rotWithShape="1">
          <a:blip r:embed="rId2"/>
          <a:srcRect l="34659" r="34773" b="84242"/>
          <a:stretch/>
        </p:blipFill>
        <p:spPr>
          <a:xfrm>
            <a:off x="4225636" y="0"/>
            <a:ext cx="3726873" cy="1080655"/>
          </a:xfrm>
          <a:prstGeom prst="rect">
            <a:avLst/>
          </a:prstGeom>
        </p:spPr>
      </p:pic>
      <p:sp>
        <p:nvSpPr>
          <p:cNvPr id="2" name="Title 1">
            <a:extLst>
              <a:ext uri="{FF2B5EF4-FFF2-40B4-BE49-F238E27FC236}">
                <a16:creationId xmlns:a16="http://schemas.microsoft.com/office/drawing/2014/main" id="{97D405C9-FCE5-3048-8292-DD21532C692B}"/>
              </a:ext>
            </a:extLst>
          </p:cNvPr>
          <p:cNvSpPr>
            <a:spLocks noGrp="1"/>
          </p:cNvSpPr>
          <p:nvPr>
            <p:ph type="title" hasCustomPrompt="1"/>
          </p:nvPr>
        </p:nvSpPr>
        <p:spPr>
          <a:xfrm>
            <a:off x="671513" y="2047081"/>
            <a:ext cx="10801350" cy="2763838"/>
          </a:xfrm>
        </p:spPr>
        <p:txBody>
          <a:bodyPr/>
          <a:lstStyle>
            <a:lvl1pPr algn="ctr">
              <a:defRPr>
                <a:solidFill>
                  <a:schemeClr val="bg1"/>
                </a:solidFill>
              </a:defRPr>
            </a:lvl1pPr>
          </a:lstStyle>
          <a:p>
            <a:r>
              <a:rPr lang="en-US"/>
              <a:t>Section Title</a:t>
            </a:r>
          </a:p>
        </p:txBody>
      </p:sp>
      <p:pic>
        <p:nvPicPr>
          <p:cNvPr id="20" name="Picture 19">
            <a:extLst>
              <a:ext uri="{FF2B5EF4-FFF2-40B4-BE49-F238E27FC236}">
                <a16:creationId xmlns:a16="http://schemas.microsoft.com/office/drawing/2014/main" id="{93A686B5-5D07-394B-9EDA-41F240B1EC4A}"/>
              </a:ext>
            </a:extLst>
          </p:cNvPr>
          <p:cNvPicPr>
            <a:picLocks noChangeAspect="1"/>
          </p:cNvPicPr>
          <p:nvPr/>
        </p:nvPicPr>
        <p:blipFill rotWithShape="1">
          <a:blip r:embed="rId3"/>
          <a:srcRect r="98409"/>
          <a:stretch/>
        </p:blipFill>
        <p:spPr>
          <a:xfrm>
            <a:off x="0" y="0"/>
            <a:ext cx="193964" cy="6858000"/>
          </a:xfrm>
          <a:prstGeom prst="rect">
            <a:avLst/>
          </a:prstGeom>
        </p:spPr>
      </p:pic>
      <p:pic>
        <p:nvPicPr>
          <p:cNvPr id="21" name="Picture 20">
            <a:extLst>
              <a:ext uri="{FF2B5EF4-FFF2-40B4-BE49-F238E27FC236}">
                <a16:creationId xmlns:a16="http://schemas.microsoft.com/office/drawing/2014/main" id="{AD089AA9-2756-264C-A3C4-234651DBA8C8}"/>
              </a:ext>
            </a:extLst>
          </p:cNvPr>
          <p:cNvPicPr>
            <a:picLocks noChangeAspect="1"/>
          </p:cNvPicPr>
          <p:nvPr/>
        </p:nvPicPr>
        <p:blipFill rotWithShape="1">
          <a:blip r:embed="rId3"/>
          <a:srcRect r="98409"/>
          <a:stretch/>
        </p:blipFill>
        <p:spPr>
          <a:xfrm flipH="1">
            <a:off x="12039601" y="-2"/>
            <a:ext cx="193964" cy="6858000"/>
          </a:xfrm>
          <a:prstGeom prst="rect">
            <a:avLst/>
          </a:prstGeom>
        </p:spPr>
      </p:pic>
      <p:sp>
        <p:nvSpPr>
          <p:cNvPr id="7" name="Rectangle 6">
            <a:extLst>
              <a:ext uri="{FF2B5EF4-FFF2-40B4-BE49-F238E27FC236}">
                <a16:creationId xmlns:a16="http://schemas.microsoft.com/office/drawing/2014/main" id="{251A682E-5FAD-48A8-A998-A2210DC14A43}"/>
              </a:ext>
            </a:extLst>
          </p:cNvPr>
          <p:cNvSpPr/>
          <p:nvPr userDrawn="1"/>
        </p:nvSpPr>
        <p:spPr>
          <a:xfrm>
            <a:off x="0" y="-1"/>
            <a:ext cx="12215812" cy="6872241"/>
          </a:xfrm>
          <a:prstGeom prst="rect">
            <a:avLst/>
          </a:prstGeom>
          <a:solidFill>
            <a:srgbClr val="672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96E71D6-5AC6-4BB9-AD48-DCBC0F750CE7}"/>
              </a:ext>
            </a:extLst>
          </p:cNvPr>
          <p:cNvPicPr>
            <a:picLocks noChangeAspect="1"/>
          </p:cNvPicPr>
          <p:nvPr userDrawn="1"/>
        </p:nvPicPr>
        <p:blipFill rotWithShape="1">
          <a:blip r:embed="rId2"/>
          <a:srcRect l="34659" r="34773" b="84242"/>
          <a:stretch/>
        </p:blipFill>
        <p:spPr>
          <a:xfrm>
            <a:off x="4225636" y="0"/>
            <a:ext cx="3726873" cy="1080655"/>
          </a:xfrm>
          <a:prstGeom prst="rect">
            <a:avLst/>
          </a:prstGeom>
        </p:spPr>
      </p:pic>
      <p:pic>
        <p:nvPicPr>
          <p:cNvPr id="9" name="Picture 8">
            <a:extLst>
              <a:ext uri="{FF2B5EF4-FFF2-40B4-BE49-F238E27FC236}">
                <a16:creationId xmlns:a16="http://schemas.microsoft.com/office/drawing/2014/main" id="{CAD7FF35-F9BE-4028-AF99-1BDF68A38F3C}"/>
              </a:ext>
            </a:extLst>
          </p:cNvPr>
          <p:cNvPicPr>
            <a:picLocks noChangeAspect="1"/>
          </p:cNvPicPr>
          <p:nvPr userDrawn="1"/>
        </p:nvPicPr>
        <p:blipFill rotWithShape="1">
          <a:blip r:embed="rId3"/>
          <a:srcRect r="98409"/>
          <a:stretch/>
        </p:blipFill>
        <p:spPr>
          <a:xfrm>
            <a:off x="0" y="0"/>
            <a:ext cx="193964" cy="6858000"/>
          </a:xfrm>
          <a:prstGeom prst="rect">
            <a:avLst/>
          </a:prstGeom>
        </p:spPr>
      </p:pic>
      <p:pic>
        <p:nvPicPr>
          <p:cNvPr id="10" name="Picture 9">
            <a:extLst>
              <a:ext uri="{FF2B5EF4-FFF2-40B4-BE49-F238E27FC236}">
                <a16:creationId xmlns:a16="http://schemas.microsoft.com/office/drawing/2014/main" id="{7B7538B2-A280-4EAC-B00E-66DF2ED1F6FB}"/>
              </a:ext>
            </a:extLst>
          </p:cNvPr>
          <p:cNvPicPr>
            <a:picLocks noChangeAspect="1"/>
          </p:cNvPicPr>
          <p:nvPr userDrawn="1"/>
        </p:nvPicPr>
        <p:blipFill rotWithShape="1">
          <a:blip r:embed="rId3"/>
          <a:srcRect r="98409"/>
          <a:stretch/>
        </p:blipFill>
        <p:spPr>
          <a:xfrm flipH="1">
            <a:off x="12039601" y="-2"/>
            <a:ext cx="193964" cy="6858000"/>
          </a:xfrm>
          <a:prstGeom prst="rect">
            <a:avLst/>
          </a:prstGeom>
        </p:spPr>
      </p:pic>
    </p:spTree>
    <p:extLst>
      <p:ext uri="{BB962C8B-B14F-4D97-AF65-F5344CB8AC3E}">
        <p14:creationId xmlns:p14="http://schemas.microsoft.com/office/powerpoint/2010/main" val="1339970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5D46E-6624-B34E-BEA4-D78DAD7DF558}"/>
              </a:ext>
            </a:extLst>
          </p:cNvPr>
          <p:cNvSpPr>
            <a:spLocks noGrp="1"/>
          </p:cNvSpPr>
          <p:nvPr>
            <p:ph type="title" hasCustomPrompt="1"/>
          </p:nvPr>
        </p:nvSpPr>
        <p:spPr/>
        <p:txBody>
          <a:bodyPr/>
          <a:lstStyle>
            <a:lvl1pPr>
              <a:defRPr>
                <a:solidFill>
                  <a:srgbClr val="672666"/>
                </a:solidFill>
              </a:defRPr>
            </a:lvl1pPr>
          </a:lstStyle>
          <a:p>
            <a:r>
              <a:rPr lang="en-US"/>
              <a:t>Add Title </a:t>
            </a:r>
            <a:br>
              <a:rPr lang="en-US"/>
            </a:br>
            <a:r>
              <a:rPr lang="en-US"/>
              <a:t>Here</a:t>
            </a:r>
          </a:p>
        </p:txBody>
      </p:sp>
      <p:sp>
        <p:nvSpPr>
          <p:cNvPr id="3" name="Content Placeholder 2">
            <a:extLst>
              <a:ext uri="{FF2B5EF4-FFF2-40B4-BE49-F238E27FC236}">
                <a16:creationId xmlns:a16="http://schemas.microsoft.com/office/drawing/2014/main" id="{87191972-DA9A-CB4C-B4DA-1D739996BFF5}"/>
              </a:ext>
            </a:extLst>
          </p:cNvPr>
          <p:cNvSpPr>
            <a:spLocks noGrp="1"/>
          </p:cNvSpPr>
          <p:nvPr>
            <p:ph idx="1"/>
          </p:nvPr>
        </p:nvSpPr>
        <p:spPr/>
        <p:txBody>
          <a:bodyPr/>
          <a:lstStyle>
            <a:lvl1pPr>
              <a:defRPr>
                <a:solidFill>
                  <a:srgbClr val="672666"/>
                </a:solidFill>
              </a:defRPr>
            </a:lvl1pPr>
            <a:lvl2pPr>
              <a:defRPr>
                <a:solidFill>
                  <a:srgbClr val="672666"/>
                </a:solidFill>
              </a:defRPr>
            </a:lvl2pPr>
            <a:lvl3pPr>
              <a:defRPr>
                <a:solidFill>
                  <a:srgbClr val="672666"/>
                </a:solidFill>
              </a:defRPr>
            </a:lvl3pPr>
            <a:lvl4pPr>
              <a:defRPr>
                <a:solidFill>
                  <a:srgbClr val="672666"/>
                </a:solidFill>
              </a:defRPr>
            </a:lvl4pPr>
            <a:lvl5pPr>
              <a:defRPr>
                <a:solidFill>
                  <a:srgbClr val="672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D395F91-3C14-A943-9195-ADFACC13C970}"/>
              </a:ext>
            </a:extLst>
          </p:cNvPr>
          <p:cNvPicPr>
            <a:picLocks noChangeAspect="1"/>
          </p:cNvPicPr>
          <p:nvPr/>
        </p:nvPicPr>
        <p:blipFill>
          <a:blip r:embed="rId2"/>
          <a:stretch>
            <a:fillRect/>
          </a:stretch>
        </p:blipFill>
        <p:spPr>
          <a:xfrm rot="5400000" flipV="1">
            <a:off x="8671618" y="3337619"/>
            <a:ext cx="6858000" cy="182765"/>
          </a:xfrm>
          <a:prstGeom prst="rect">
            <a:avLst/>
          </a:prstGeom>
        </p:spPr>
      </p:pic>
      <p:pic>
        <p:nvPicPr>
          <p:cNvPr id="5" name="Picture 4">
            <a:extLst>
              <a:ext uri="{FF2B5EF4-FFF2-40B4-BE49-F238E27FC236}">
                <a16:creationId xmlns:a16="http://schemas.microsoft.com/office/drawing/2014/main" id="{328B5CF2-AC94-994F-8972-3DFA38E80DF3}"/>
              </a:ext>
            </a:extLst>
          </p:cNvPr>
          <p:cNvPicPr>
            <a:picLocks noChangeAspect="1"/>
          </p:cNvPicPr>
          <p:nvPr/>
        </p:nvPicPr>
        <p:blipFill>
          <a:blip r:embed="rId3"/>
          <a:stretch>
            <a:fillRect/>
          </a:stretch>
        </p:blipFill>
        <p:spPr>
          <a:xfrm>
            <a:off x="461271" y="1277695"/>
            <a:ext cx="635000" cy="1193800"/>
          </a:xfrm>
          <a:prstGeom prst="rect">
            <a:avLst/>
          </a:prstGeom>
        </p:spPr>
      </p:pic>
      <p:pic>
        <p:nvPicPr>
          <p:cNvPr id="6" name="Picture 5">
            <a:extLst>
              <a:ext uri="{FF2B5EF4-FFF2-40B4-BE49-F238E27FC236}">
                <a16:creationId xmlns:a16="http://schemas.microsoft.com/office/drawing/2014/main" id="{7F396C1D-5DCE-429E-B7A2-20E4A2379C04}"/>
              </a:ext>
            </a:extLst>
          </p:cNvPr>
          <p:cNvPicPr>
            <a:picLocks noChangeAspect="1"/>
          </p:cNvPicPr>
          <p:nvPr userDrawn="1"/>
        </p:nvPicPr>
        <p:blipFill>
          <a:blip r:embed="rId2"/>
          <a:stretch>
            <a:fillRect/>
          </a:stretch>
        </p:blipFill>
        <p:spPr>
          <a:xfrm rot="5400000" flipV="1">
            <a:off x="8671618" y="3337619"/>
            <a:ext cx="6858000" cy="182765"/>
          </a:xfrm>
          <a:prstGeom prst="rect">
            <a:avLst/>
          </a:prstGeom>
        </p:spPr>
      </p:pic>
      <p:pic>
        <p:nvPicPr>
          <p:cNvPr id="7" name="Picture 6">
            <a:extLst>
              <a:ext uri="{FF2B5EF4-FFF2-40B4-BE49-F238E27FC236}">
                <a16:creationId xmlns:a16="http://schemas.microsoft.com/office/drawing/2014/main" id="{F46FB6E1-6463-4D65-BD91-6BA250590508}"/>
              </a:ext>
            </a:extLst>
          </p:cNvPr>
          <p:cNvPicPr>
            <a:picLocks noChangeAspect="1"/>
          </p:cNvPicPr>
          <p:nvPr userDrawn="1"/>
        </p:nvPicPr>
        <p:blipFill>
          <a:blip r:embed="rId3"/>
          <a:stretch>
            <a:fillRect/>
          </a:stretch>
        </p:blipFill>
        <p:spPr>
          <a:xfrm>
            <a:off x="461271" y="1277695"/>
            <a:ext cx="635000" cy="1193800"/>
          </a:xfrm>
          <a:prstGeom prst="rect">
            <a:avLst/>
          </a:prstGeom>
        </p:spPr>
      </p:pic>
    </p:spTree>
    <p:extLst>
      <p:ext uri="{BB962C8B-B14F-4D97-AF65-F5344CB8AC3E}">
        <p14:creationId xmlns:p14="http://schemas.microsoft.com/office/powerpoint/2010/main" val="1678637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6A81-4B31-A94A-A720-BE4131D1217D}"/>
              </a:ext>
            </a:extLst>
          </p:cNvPr>
          <p:cNvSpPr>
            <a:spLocks noGrp="1"/>
          </p:cNvSpPr>
          <p:nvPr>
            <p:ph type="title"/>
          </p:nvPr>
        </p:nvSpPr>
        <p:spPr>
          <a:xfrm>
            <a:off x="838200" y="365125"/>
            <a:ext cx="5181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4C48369-6BF9-B742-9FB7-70275A8091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a:extLst>
              <a:ext uri="{FF2B5EF4-FFF2-40B4-BE49-F238E27FC236}">
                <a16:creationId xmlns:a16="http://schemas.microsoft.com/office/drawing/2014/main" id="{0CAC5A0A-CB24-F04F-B16D-652386FEA419}"/>
              </a:ext>
            </a:extLst>
          </p:cNvPr>
          <p:cNvSpPr>
            <a:spLocks noGrp="1"/>
          </p:cNvSpPr>
          <p:nvPr>
            <p:ph type="pic" idx="10"/>
          </p:nvPr>
        </p:nvSpPr>
        <p:spPr>
          <a:xfrm>
            <a:off x="7000875" y="0"/>
            <a:ext cx="5000625" cy="6667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346933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8B17-C26F-C746-84FD-BBC7204FD6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A634C6-5B54-DA41-982D-98DEC0970B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993BA3-A275-D645-873F-44AFB3CA6A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071563-35D2-EF47-9BF4-405E716367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D2A79-6249-FB4E-A6A6-4504BC0D1D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7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8001656-254D-5C4B-8F6B-E04D0843CA78}"/>
              </a:ext>
            </a:extLst>
          </p:cNvPr>
          <p:cNvSpPr/>
          <p:nvPr userDrawn="1"/>
        </p:nvSpPr>
        <p:spPr>
          <a:xfrm>
            <a:off x="0" y="-1"/>
            <a:ext cx="12215812" cy="68722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4403680-2B16-1B42-8492-F6FB395D877C}"/>
              </a:ext>
            </a:extLst>
          </p:cNvPr>
          <p:cNvPicPr>
            <a:picLocks noChangeAspect="1"/>
          </p:cNvPicPr>
          <p:nvPr userDrawn="1"/>
        </p:nvPicPr>
        <p:blipFill rotWithShape="1">
          <a:blip r:embed="rId2"/>
          <a:srcRect l="34659" r="34773" b="84242"/>
          <a:stretch/>
        </p:blipFill>
        <p:spPr>
          <a:xfrm>
            <a:off x="4225636" y="-16329"/>
            <a:ext cx="3726873" cy="1080655"/>
          </a:xfrm>
          <a:prstGeom prst="rect">
            <a:avLst/>
          </a:prstGeom>
        </p:spPr>
      </p:pic>
      <p:sp>
        <p:nvSpPr>
          <p:cNvPr id="2" name="Title 1">
            <a:extLst>
              <a:ext uri="{FF2B5EF4-FFF2-40B4-BE49-F238E27FC236}">
                <a16:creationId xmlns:a16="http://schemas.microsoft.com/office/drawing/2014/main" id="{97D405C9-FCE5-3048-8292-DD21532C692B}"/>
              </a:ext>
            </a:extLst>
          </p:cNvPr>
          <p:cNvSpPr>
            <a:spLocks noGrp="1"/>
          </p:cNvSpPr>
          <p:nvPr>
            <p:ph type="title" hasCustomPrompt="1"/>
          </p:nvPr>
        </p:nvSpPr>
        <p:spPr>
          <a:xfrm>
            <a:off x="671513" y="2047081"/>
            <a:ext cx="10801350" cy="2763838"/>
          </a:xfrm>
        </p:spPr>
        <p:txBody>
          <a:bodyPr>
            <a:noAutofit/>
          </a:bodyPr>
          <a:lstStyle>
            <a:lvl1pPr algn="ctr">
              <a:defRPr sz="2600">
                <a:solidFill>
                  <a:srgbClr val="672666"/>
                </a:solidFill>
              </a:defRPr>
            </a:lvl1pPr>
          </a:lstStyle>
          <a:p>
            <a:r>
              <a:rPr lang="en-US"/>
              <a:t>Section Title</a:t>
            </a:r>
          </a:p>
        </p:txBody>
      </p:sp>
      <p:pic>
        <p:nvPicPr>
          <p:cNvPr id="20" name="Picture 19">
            <a:extLst>
              <a:ext uri="{FF2B5EF4-FFF2-40B4-BE49-F238E27FC236}">
                <a16:creationId xmlns:a16="http://schemas.microsoft.com/office/drawing/2014/main" id="{93A686B5-5D07-394B-9EDA-41F240B1EC4A}"/>
              </a:ext>
            </a:extLst>
          </p:cNvPr>
          <p:cNvPicPr>
            <a:picLocks noChangeAspect="1"/>
          </p:cNvPicPr>
          <p:nvPr userDrawn="1"/>
        </p:nvPicPr>
        <p:blipFill rotWithShape="1">
          <a:blip r:embed="rId3"/>
          <a:srcRect t="1269" r="98466" b="1209"/>
          <a:stretch/>
        </p:blipFill>
        <p:spPr>
          <a:xfrm>
            <a:off x="-6773" y="0"/>
            <a:ext cx="192271" cy="6876288"/>
          </a:xfrm>
          <a:prstGeom prst="rect">
            <a:avLst/>
          </a:prstGeom>
        </p:spPr>
      </p:pic>
      <p:pic>
        <p:nvPicPr>
          <p:cNvPr id="21" name="Picture 20">
            <a:extLst>
              <a:ext uri="{FF2B5EF4-FFF2-40B4-BE49-F238E27FC236}">
                <a16:creationId xmlns:a16="http://schemas.microsoft.com/office/drawing/2014/main" id="{AD089AA9-2756-264C-A3C4-234651DBA8C8}"/>
              </a:ext>
            </a:extLst>
          </p:cNvPr>
          <p:cNvPicPr>
            <a:picLocks noChangeAspect="1"/>
          </p:cNvPicPr>
          <p:nvPr userDrawn="1"/>
        </p:nvPicPr>
        <p:blipFill rotWithShape="1">
          <a:blip r:embed="rId3"/>
          <a:srcRect r="98409"/>
          <a:stretch/>
        </p:blipFill>
        <p:spPr>
          <a:xfrm flipH="1">
            <a:off x="12039601" y="-2"/>
            <a:ext cx="194481" cy="6876288"/>
          </a:xfrm>
          <a:prstGeom prst="rect">
            <a:avLst/>
          </a:prstGeom>
        </p:spPr>
      </p:pic>
    </p:spTree>
    <p:extLst>
      <p:ext uri="{BB962C8B-B14F-4D97-AF65-F5344CB8AC3E}">
        <p14:creationId xmlns:p14="http://schemas.microsoft.com/office/powerpoint/2010/main" val="3073555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EEEC-1596-9343-8009-070185735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484C19-3366-484B-B406-937D78F74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BB305F-9CB7-684C-A204-ED1E62AD7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49031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16E1-2978-A445-BDD9-2E130BC76928}"/>
              </a:ext>
            </a:extLst>
          </p:cNvPr>
          <p:cNvSpPr>
            <a:spLocks noGrp="1"/>
          </p:cNvSpPr>
          <p:nvPr>
            <p:ph type="title"/>
          </p:nvPr>
        </p:nvSpPr>
        <p:spPr>
          <a:xfrm>
            <a:off x="6811963"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173A39-8EC5-D64C-818F-044142E5A559}"/>
              </a:ext>
            </a:extLst>
          </p:cNvPr>
          <p:cNvSpPr>
            <a:spLocks noGrp="1"/>
          </p:cNvSpPr>
          <p:nvPr>
            <p:ph type="pic" idx="1"/>
          </p:nvPr>
        </p:nvSpPr>
        <p:spPr>
          <a:xfrm>
            <a:off x="0" y="0"/>
            <a:ext cx="60579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9C9DE54-0CCD-584A-9713-E27C14C064BA}"/>
              </a:ext>
            </a:extLst>
          </p:cNvPr>
          <p:cNvSpPr>
            <a:spLocks noGrp="1"/>
          </p:cNvSpPr>
          <p:nvPr>
            <p:ph type="body" sz="half" idx="2"/>
          </p:nvPr>
        </p:nvSpPr>
        <p:spPr>
          <a:xfrm>
            <a:off x="68119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70481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C34B34F-AAB9-3E4B-8E9B-7D5715F2B8F5}"/>
              </a:ext>
            </a:extLst>
          </p:cNvPr>
          <p:cNvSpPr>
            <a:spLocks noGrp="1"/>
          </p:cNvSpPr>
          <p:nvPr>
            <p:ph type="ctrTitle" hasCustomPrompt="1"/>
          </p:nvPr>
        </p:nvSpPr>
        <p:spPr>
          <a:xfrm>
            <a:off x="2509837" y="1941042"/>
            <a:ext cx="7172325" cy="2406650"/>
          </a:xfrm>
        </p:spPr>
        <p:txBody>
          <a:bodyPr anchor="b">
            <a:normAutofit/>
          </a:bodyPr>
          <a:lstStyle>
            <a:lvl1pPr algn="ctr">
              <a:defRPr sz="4400" i="1">
                <a:solidFill>
                  <a:srgbClr val="672666"/>
                </a:solidFill>
                <a:latin typeface="Arial" panose="020B0604020202020204" pitchFamily="34" charset="0"/>
                <a:cs typeface="Arial" panose="020B0604020202020204" pitchFamily="34" charset="0"/>
              </a:defRPr>
            </a:lvl1pPr>
          </a:lstStyle>
          <a:p>
            <a:r>
              <a:rPr lang="en-US"/>
              <a:t>“Add quote here. Add quote here. Add quote here. Add quote here.</a:t>
            </a:r>
          </a:p>
        </p:txBody>
      </p:sp>
      <p:pic>
        <p:nvPicPr>
          <p:cNvPr id="21" name="Picture 20">
            <a:extLst>
              <a:ext uri="{FF2B5EF4-FFF2-40B4-BE49-F238E27FC236}">
                <a16:creationId xmlns:a16="http://schemas.microsoft.com/office/drawing/2014/main" id="{6972C506-CF3D-EB4C-BF9C-3CF482B6D749}"/>
              </a:ext>
            </a:extLst>
          </p:cNvPr>
          <p:cNvPicPr>
            <a:picLocks noChangeAspect="1"/>
          </p:cNvPicPr>
          <p:nvPr/>
        </p:nvPicPr>
        <p:blipFill>
          <a:blip r:embed="rId2"/>
          <a:stretch>
            <a:fillRect/>
          </a:stretch>
        </p:blipFill>
        <p:spPr>
          <a:xfrm rot="10800000">
            <a:off x="0" y="0"/>
            <a:ext cx="12192000" cy="6858000"/>
          </a:xfrm>
          <a:prstGeom prst="rect">
            <a:avLst/>
          </a:prstGeom>
        </p:spPr>
      </p:pic>
      <p:pic>
        <p:nvPicPr>
          <p:cNvPr id="4" name="Picture 3">
            <a:extLst>
              <a:ext uri="{FF2B5EF4-FFF2-40B4-BE49-F238E27FC236}">
                <a16:creationId xmlns:a16="http://schemas.microsoft.com/office/drawing/2014/main" id="{AA85A5E6-9322-482C-91C4-DF69B572255B}"/>
              </a:ext>
            </a:extLst>
          </p:cNvPr>
          <p:cNvPicPr>
            <a:picLocks noChangeAspect="1"/>
          </p:cNvPicPr>
          <p:nvPr userDrawn="1"/>
        </p:nvPicPr>
        <p:blipFill>
          <a:blip r:embed="rId2"/>
          <a:stretch>
            <a:fillRect/>
          </a:stretch>
        </p:blipFill>
        <p:spPr>
          <a:xfrm rot="10800000">
            <a:off x="0" y="0"/>
            <a:ext cx="12192000" cy="6858000"/>
          </a:xfrm>
          <a:prstGeom prst="rect">
            <a:avLst/>
          </a:prstGeom>
        </p:spPr>
      </p:pic>
    </p:spTree>
    <p:extLst>
      <p:ext uri="{BB962C8B-B14F-4D97-AF65-F5344CB8AC3E}">
        <p14:creationId xmlns:p14="http://schemas.microsoft.com/office/powerpoint/2010/main" val="2553490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753B4-5F28-A24E-AB16-AE53AE30909C}"/>
              </a:ext>
            </a:extLst>
          </p:cNvPr>
          <p:cNvPicPr>
            <a:picLocks noChangeAspect="1"/>
          </p:cNvPicPr>
          <p:nvPr/>
        </p:nvPicPr>
        <p:blipFill>
          <a:blip r:embed="rId2"/>
          <a:stretch>
            <a:fillRect/>
          </a:stretch>
        </p:blipFill>
        <p:spPr>
          <a:xfrm>
            <a:off x="0" y="-14465"/>
            <a:ext cx="12192000" cy="6872465"/>
          </a:xfrm>
          <a:prstGeom prst="rect">
            <a:avLst/>
          </a:prstGeom>
        </p:spPr>
      </p:pic>
      <p:sp>
        <p:nvSpPr>
          <p:cNvPr id="7" name="Title 1">
            <a:extLst>
              <a:ext uri="{FF2B5EF4-FFF2-40B4-BE49-F238E27FC236}">
                <a16:creationId xmlns:a16="http://schemas.microsoft.com/office/drawing/2014/main" id="{5C802AA8-3B96-B547-A641-9FA7CE41CD23}"/>
              </a:ext>
            </a:extLst>
          </p:cNvPr>
          <p:cNvSpPr txBox="1">
            <a:spLocks/>
          </p:cNvSpPr>
          <p:nvPr/>
        </p:nvSpPr>
        <p:spPr>
          <a:xfrm>
            <a:off x="1446455" y="1652451"/>
            <a:ext cx="3093119" cy="29838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latin typeface="Arial" panose="020B0604020202020204" pitchFamily="34" charset="0"/>
                <a:cs typeface="Arial" panose="020B0604020202020204" pitchFamily="34" charset="0"/>
              </a:rPr>
              <a:t>Questions?</a:t>
            </a:r>
          </a:p>
        </p:txBody>
      </p:sp>
      <p:pic>
        <p:nvPicPr>
          <p:cNvPr id="8" name="Picture 7">
            <a:extLst>
              <a:ext uri="{FF2B5EF4-FFF2-40B4-BE49-F238E27FC236}">
                <a16:creationId xmlns:a16="http://schemas.microsoft.com/office/drawing/2014/main" id="{ED6BEE1F-A6B9-9A4E-B94E-7689F59E2B9D}"/>
              </a:ext>
            </a:extLst>
          </p:cNvPr>
          <p:cNvPicPr>
            <a:picLocks noChangeAspect="1"/>
          </p:cNvPicPr>
          <p:nvPr/>
        </p:nvPicPr>
        <p:blipFill>
          <a:blip r:embed="rId3"/>
          <a:stretch>
            <a:fillRect/>
          </a:stretch>
        </p:blipFill>
        <p:spPr>
          <a:xfrm>
            <a:off x="6248400" y="976746"/>
            <a:ext cx="4572000" cy="4572000"/>
          </a:xfrm>
          <a:prstGeom prst="rect">
            <a:avLst/>
          </a:prstGeom>
        </p:spPr>
      </p:pic>
      <p:pic>
        <p:nvPicPr>
          <p:cNvPr id="5" name="Picture 4">
            <a:extLst>
              <a:ext uri="{FF2B5EF4-FFF2-40B4-BE49-F238E27FC236}">
                <a16:creationId xmlns:a16="http://schemas.microsoft.com/office/drawing/2014/main" id="{3A8A5A39-1572-49C7-8E77-392358491E69}"/>
              </a:ext>
            </a:extLst>
          </p:cNvPr>
          <p:cNvPicPr>
            <a:picLocks noChangeAspect="1"/>
          </p:cNvPicPr>
          <p:nvPr userDrawn="1"/>
        </p:nvPicPr>
        <p:blipFill>
          <a:blip r:embed="rId2"/>
          <a:stretch>
            <a:fillRect/>
          </a:stretch>
        </p:blipFill>
        <p:spPr>
          <a:xfrm>
            <a:off x="0" y="-14465"/>
            <a:ext cx="12192000" cy="6872465"/>
          </a:xfrm>
          <a:prstGeom prst="rect">
            <a:avLst/>
          </a:prstGeom>
        </p:spPr>
      </p:pic>
      <p:sp>
        <p:nvSpPr>
          <p:cNvPr id="6" name="Title 1">
            <a:extLst>
              <a:ext uri="{FF2B5EF4-FFF2-40B4-BE49-F238E27FC236}">
                <a16:creationId xmlns:a16="http://schemas.microsoft.com/office/drawing/2014/main" id="{D2E71BAE-3BA2-4DA0-AAB5-FF4B70ABD710}"/>
              </a:ext>
            </a:extLst>
          </p:cNvPr>
          <p:cNvSpPr txBox="1">
            <a:spLocks/>
          </p:cNvSpPr>
          <p:nvPr userDrawn="1"/>
        </p:nvSpPr>
        <p:spPr>
          <a:xfrm>
            <a:off x="1446455" y="1652451"/>
            <a:ext cx="3093119" cy="29838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latin typeface="Arial" panose="020B0604020202020204" pitchFamily="34" charset="0"/>
                <a:cs typeface="Arial" panose="020B0604020202020204" pitchFamily="34" charset="0"/>
              </a:rPr>
              <a:t>Questions?</a:t>
            </a:r>
          </a:p>
        </p:txBody>
      </p:sp>
      <p:pic>
        <p:nvPicPr>
          <p:cNvPr id="9" name="Picture 8">
            <a:extLst>
              <a:ext uri="{FF2B5EF4-FFF2-40B4-BE49-F238E27FC236}">
                <a16:creationId xmlns:a16="http://schemas.microsoft.com/office/drawing/2014/main" id="{512D4DD6-F312-4D9E-A9B3-7BA478DEC3FA}"/>
              </a:ext>
            </a:extLst>
          </p:cNvPr>
          <p:cNvPicPr>
            <a:picLocks noChangeAspect="1"/>
          </p:cNvPicPr>
          <p:nvPr userDrawn="1"/>
        </p:nvPicPr>
        <p:blipFill>
          <a:blip r:embed="rId3"/>
          <a:stretch>
            <a:fillRect/>
          </a:stretch>
        </p:blipFill>
        <p:spPr>
          <a:xfrm>
            <a:off x="6248400" y="976746"/>
            <a:ext cx="4572000" cy="4572000"/>
          </a:xfrm>
          <a:prstGeom prst="rect">
            <a:avLst/>
          </a:prstGeom>
        </p:spPr>
      </p:pic>
    </p:spTree>
    <p:extLst>
      <p:ext uri="{BB962C8B-B14F-4D97-AF65-F5344CB8AC3E}">
        <p14:creationId xmlns:p14="http://schemas.microsoft.com/office/powerpoint/2010/main" val="3933700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5D7135-11DE-8A4A-83C1-7E436119E90F}"/>
              </a:ext>
            </a:extLst>
          </p:cNvPr>
          <p:cNvSpPr/>
          <p:nvPr/>
        </p:nvSpPr>
        <p:spPr>
          <a:xfrm>
            <a:off x="1" y="25053"/>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337F0B1-9CC8-2E44-9AFB-DBA25F84EB45}"/>
              </a:ext>
            </a:extLst>
          </p:cNvPr>
          <p:cNvPicPr>
            <a:picLocks noChangeAspect="1"/>
          </p:cNvPicPr>
          <p:nvPr/>
        </p:nvPicPr>
        <p:blipFill>
          <a:blip r:embed="rId2"/>
          <a:stretch>
            <a:fillRect/>
          </a:stretch>
        </p:blipFill>
        <p:spPr>
          <a:xfrm>
            <a:off x="3479299" y="918381"/>
            <a:ext cx="5233402" cy="5021237"/>
          </a:xfrm>
          <a:prstGeom prst="rect">
            <a:avLst/>
          </a:prstGeom>
        </p:spPr>
      </p:pic>
      <p:pic>
        <p:nvPicPr>
          <p:cNvPr id="16" name="Picture 15">
            <a:extLst>
              <a:ext uri="{FF2B5EF4-FFF2-40B4-BE49-F238E27FC236}">
                <a16:creationId xmlns:a16="http://schemas.microsoft.com/office/drawing/2014/main" id="{1CBFD18E-1597-9A45-A10C-1E28D20F7DF9}"/>
              </a:ext>
            </a:extLst>
          </p:cNvPr>
          <p:cNvPicPr>
            <a:picLocks noChangeAspect="1"/>
          </p:cNvPicPr>
          <p:nvPr/>
        </p:nvPicPr>
        <p:blipFill>
          <a:blip r:embed="rId3"/>
          <a:stretch>
            <a:fillRect/>
          </a:stretch>
        </p:blipFill>
        <p:spPr>
          <a:xfrm>
            <a:off x="3732960" y="1065959"/>
            <a:ext cx="4726080" cy="4726080"/>
          </a:xfrm>
          <a:prstGeom prst="rect">
            <a:avLst/>
          </a:prstGeom>
        </p:spPr>
      </p:pic>
      <p:pic>
        <p:nvPicPr>
          <p:cNvPr id="17" name="Picture 16">
            <a:extLst>
              <a:ext uri="{FF2B5EF4-FFF2-40B4-BE49-F238E27FC236}">
                <a16:creationId xmlns:a16="http://schemas.microsoft.com/office/drawing/2014/main" id="{049CF65D-D185-614B-BC49-A8E988A99A26}"/>
              </a:ext>
            </a:extLst>
          </p:cNvPr>
          <p:cNvPicPr>
            <a:picLocks noChangeAspect="1"/>
          </p:cNvPicPr>
          <p:nvPr/>
        </p:nvPicPr>
        <p:blipFill rotWithShape="1">
          <a:blip r:embed="rId4"/>
          <a:srcRect t="97172"/>
          <a:stretch/>
        </p:blipFill>
        <p:spPr>
          <a:xfrm>
            <a:off x="-23812" y="6677889"/>
            <a:ext cx="12216384" cy="194352"/>
          </a:xfrm>
          <a:prstGeom prst="rect">
            <a:avLst/>
          </a:prstGeom>
        </p:spPr>
      </p:pic>
      <p:pic>
        <p:nvPicPr>
          <p:cNvPr id="18" name="Picture 17">
            <a:extLst>
              <a:ext uri="{FF2B5EF4-FFF2-40B4-BE49-F238E27FC236}">
                <a16:creationId xmlns:a16="http://schemas.microsoft.com/office/drawing/2014/main" id="{4D2C1C43-7549-7343-9CF6-E1A2FE1DDB4B}"/>
              </a:ext>
            </a:extLst>
          </p:cNvPr>
          <p:cNvPicPr>
            <a:picLocks noChangeAspect="1"/>
          </p:cNvPicPr>
          <p:nvPr/>
        </p:nvPicPr>
        <p:blipFill rotWithShape="1">
          <a:blip r:embed="rId4"/>
          <a:srcRect t="97172"/>
          <a:stretch/>
        </p:blipFill>
        <p:spPr>
          <a:xfrm>
            <a:off x="-23812" y="-14241"/>
            <a:ext cx="12216384" cy="194352"/>
          </a:xfrm>
          <a:prstGeom prst="rect">
            <a:avLst/>
          </a:prstGeom>
        </p:spPr>
      </p:pic>
      <p:sp>
        <p:nvSpPr>
          <p:cNvPr id="8" name="Rectangle 7">
            <a:extLst>
              <a:ext uri="{FF2B5EF4-FFF2-40B4-BE49-F238E27FC236}">
                <a16:creationId xmlns:a16="http://schemas.microsoft.com/office/drawing/2014/main" id="{FA2FC5F8-33F4-4DC1-8F54-4B1F9C640734}"/>
              </a:ext>
            </a:extLst>
          </p:cNvPr>
          <p:cNvSpPr/>
          <p:nvPr userDrawn="1"/>
        </p:nvSpPr>
        <p:spPr>
          <a:xfrm>
            <a:off x="1" y="25053"/>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36D36D-9715-403E-80EA-0EC4BEF11133}"/>
              </a:ext>
            </a:extLst>
          </p:cNvPr>
          <p:cNvPicPr>
            <a:picLocks noChangeAspect="1"/>
          </p:cNvPicPr>
          <p:nvPr userDrawn="1"/>
        </p:nvPicPr>
        <p:blipFill>
          <a:blip r:embed="rId2"/>
          <a:stretch>
            <a:fillRect/>
          </a:stretch>
        </p:blipFill>
        <p:spPr>
          <a:xfrm>
            <a:off x="3479299" y="918381"/>
            <a:ext cx="5233402" cy="5021237"/>
          </a:xfrm>
          <a:prstGeom prst="rect">
            <a:avLst/>
          </a:prstGeom>
        </p:spPr>
      </p:pic>
      <p:pic>
        <p:nvPicPr>
          <p:cNvPr id="10" name="Picture 9">
            <a:extLst>
              <a:ext uri="{FF2B5EF4-FFF2-40B4-BE49-F238E27FC236}">
                <a16:creationId xmlns:a16="http://schemas.microsoft.com/office/drawing/2014/main" id="{EE9AA72A-11F2-4FF9-8056-0FFBC7F115AC}"/>
              </a:ext>
            </a:extLst>
          </p:cNvPr>
          <p:cNvPicPr>
            <a:picLocks noChangeAspect="1"/>
          </p:cNvPicPr>
          <p:nvPr userDrawn="1"/>
        </p:nvPicPr>
        <p:blipFill>
          <a:blip r:embed="rId3"/>
          <a:stretch>
            <a:fillRect/>
          </a:stretch>
        </p:blipFill>
        <p:spPr>
          <a:xfrm>
            <a:off x="3732960" y="1065959"/>
            <a:ext cx="4726080" cy="4726080"/>
          </a:xfrm>
          <a:prstGeom prst="rect">
            <a:avLst/>
          </a:prstGeom>
        </p:spPr>
      </p:pic>
      <p:pic>
        <p:nvPicPr>
          <p:cNvPr id="11" name="Picture 10">
            <a:extLst>
              <a:ext uri="{FF2B5EF4-FFF2-40B4-BE49-F238E27FC236}">
                <a16:creationId xmlns:a16="http://schemas.microsoft.com/office/drawing/2014/main" id="{195362DF-EEE1-49A4-8AC5-9C28AEF64260}"/>
              </a:ext>
            </a:extLst>
          </p:cNvPr>
          <p:cNvPicPr>
            <a:picLocks noChangeAspect="1"/>
          </p:cNvPicPr>
          <p:nvPr userDrawn="1"/>
        </p:nvPicPr>
        <p:blipFill rotWithShape="1">
          <a:blip r:embed="rId4"/>
          <a:srcRect t="97172"/>
          <a:stretch/>
        </p:blipFill>
        <p:spPr>
          <a:xfrm>
            <a:off x="-23812" y="6677889"/>
            <a:ext cx="12216384" cy="194352"/>
          </a:xfrm>
          <a:prstGeom prst="rect">
            <a:avLst/>
          </a:prstGeom>
        </p:spPr>
      </p:pic>
      <p:pic>
        <p:nvPicPr>
          <p:cNvPr id="12" name="Picture 11">
            <a:extLst>
              <a:ext uri="{FF2B5EF4-FFF2-40B4-BE49-F238E27FC236}">
                <a16:creationId xmlns:a16="http://schemas.microsoft.com/office/drawing/2014/main" id="{A92CB50F-2BCB-404F-9534-BEDE41C8702F}"/>
              </a:ext>
            </a:extLst>
          </p:cNvPr>
          <p:cNvPicPr>
            <a:picLocks noChangeAspect="1"/>
          </p:cNvPicPr>
          <p:nvPr userDrawn="1"/>
        </p:nvPicPr>
        <p:blipFill rotWithShape="1">
          <a:blip r:embed="rId4"/>
          <a:srcRect t="97172"/>
          <a:stretch/>
        </p:blipFill>
        <p:spPr>
          <a:xfrm>
            <a:off x="-23812" y="-14241"/>
            <a:ext cx="12216384" cy="194352"/>
          </a:xfrm>
          <a:prstGeom prst="rect">
            <a:avLst/>
          </a:prstGeom>
        </p:spPr>
      </p:pic>
    </p:spTree>
    <p:extLst>
      <p:ext uri="{BB962C8B-B14F-4D97-AF65-F5344CB8AC3E}">
        <p14:creationId xmlns:p14="http://schemas.microsoft.com/office/powerpoint/2010/main" val="3847063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E4AAC-ECE3-304B-8D63-A8B677B56B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165E6F-6787-7743-9A31-14BB74DA02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851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EF785-062D-C74A-B7C9-98A7102967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E84C08-AC19-F94C-882F-0B2EA85944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582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6A81-4B31-A94A-A720-BE4131D1217D}"/>
              </a:ext>
            </a:extLst>
          </p:cNvPr>
          <p:cNvSpPr>
            <a:spLocks noGrp="1"/>
          </p:cNvSpPr>
          <p:nvPr>
            <p:ph type="title"/>
          </p:nvPr>
        </p:nvSpPr>
        <p:spPr>
          <a:xfrm>
            <a:off x="838200" y="365125"/>
            <a:ext cx="5181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4C48369-6BF9-B742-9FB7-70275A8091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a:extLst>
              <a:ext uri="{FF2B5EF4-FFF2-40B4-BE49-F238E27FC236}">
                <a16:creationId xmlns:a16="http://schemas.microsoft.com/office/drawing/2014/main" id="{0CAC5A0A-CB24-F04F-B16D-652386FEA419}"/>
              </a:ext>
            </a:extLst>
          </p:cNvPr>
          <p:cNvSpPr>
            <a:spLocks noGrp="1"/>
          </p:cNvSpPr>
          <p:nvPr>
            <p:ph type="pic" idx="10"/>
          </p:nvPr>
        </p:nvSpPr>
        <p:spPr>
          <a:xfrm>
            <a:off x="7000875" y="0"/>
            <a:ext cx="5000625" cy="6667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a:p>
            <a:endParaRPr lang="en-US"/>
          </a:p>
          <a:p>
            <a:endParaRPr lang="en-US"/>
          </a:p>
          <a:p>
            <a:endParaRPr lang="en-US"/>
          </a:p>
          <a:p>
            <a:endParaRPr lang="en-US"/>
          </a:p>
          <a:p>
            <a:endParaRPr lang="en-US"/>
          </a:p>
          <a:p>
            <a:r>
              <a:rPr lang="en-US"/>
              <a:t>Add photo here</a:t>
            </a:r>
          </a:p>
        </p:txBody>
      </p:sp>
    </p:spTree>
    <p:extLst>
      <p:ext uri="{BB962C8B-B14F-4D97-AF65-F5344CB8AC3E}">
        <p14:creationId xmlns:p14="http://schemas.microsoft.com/office/powerpoint/2010/main" val="375604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8B17-C26F-C746-84FD-BBC7204FD6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A634C6-5B54-DA41-982D-98DEC0970B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993BA3-A275-D645-873F-44AFB3CA6A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071563-35D2-EF47-9BF4-405E716367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7D2A79-6249-FB4E-A6A6-4504BC0D1D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314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EEEC-1596-9343-8009-070185735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484C19-3366-484B-B406-937D78F74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BB305F-9CB7-684C-A204-ED1E62AD7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7960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5D46E-6624-B34E-BEA4-D78DAD7DF558}"/>
              </a:ext>
            </a:extLst>
          </p:cNvPr>
          <p:cNvSpPr>
            <a:spLocks noGrp="1"/>
          </p:cNvSpPr>
          <p:nvPr>
            <p:ph type="title" hasCustomPrompt="1"/>
          </p:nvPr>
        </p:nvSpPr>
        <p:spPr/>
        <p:txBody>
          <a:bodyPr/>
          <a:lstStyle>
            <a:lvl1pPr>
              <a:defRPr>
                <a:solidFill>
                  <a:srgbClr val="672666"/>
                </a:solidFill>
              </a:defRPr>
            </a:lvl1pPr>
          </a:lstStyle>
          <a:p>
            <a:r>
              <a:rPr lang="en-US"/>
              <a:t>Add Title </a:t>
            </a:r>
            <a:br>
              <a:rPr lang="en-US"/>
            </a:br>
            <a:r>
              <a:rPr lang="en-US"/>
              <a:t>Here</a:t>
            </a:r>
          </a:p>
        </p:txBody>
      </p:sp>
      <p:sp>
        <p:nvSpPr>
          <p:cNvPr id="3" name="Content Placeholder 2">
            <a:extLst>
              <a:ext uri="{FF2B5EF4-FFF2-40B4-BE49-F238E27FC236}">
                <a16:creationId xmlns:a16="http://schemas.microsoft.com/office/drawing/2014/main" id="{87191972-DA9A-CB4C-B4DA-1D739996BFF5}"/>
              </a:ext>
            </a:extLst>
          </p:cNvPr>
          <p:cNvSpPr>
            <a:spLocks noGrp="1"/>
          </p:cNvSpPr>
          <p:nvPr>
            <p:ph idx="1"/>
          </p:nvPr>
        </p:nvSpPr>
        <p:spPr/>
        <p:txBody>
          <a:bodyPr/>
          <a:lstStyle>
            <a:lvl1pPr>
              <a:defRPr>
                <a:solidFill>
                  <a:srgbClr val="672666"/>
                </a:solidFill>
              </a:defRPr>
            </a:lvl1pPr>
            <a:lvl2pPr>
              <a:defRPr>
                <a:solidFill>
                  <a:srgbClr val="672666"/>
                </a:solidFill>
              </a:defRPr>
            </a:lvl2pPr>
            <a:lvl3pPr>
              <a:defRPr>
                <a:solidFill>
                  <a:srgbClr val="672666"/>
                </a:solidFill>
              </a:defRPr>
            </a:lvl3pPr>
            <a:lvl4pPr>
              <a:defRPr>
                <a:solidFill>
                  <a:srgbClr val="672666"/>
                </a:solidFill>
              </a:defRPr>
            </a:lvl4pPr>
            <a:lvl5pPr>
              <a:defRPr>
                <a:solidFill>
                  <a:srgbClr val="67266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D395F91-3C14-A943-9195-ADFACC13C970}"/>
              </a:ext>
            </a:extLst>
          </p:cNvPr>
          <p:cNvPicPr>
            <a:picLocks noChangeAspect="1"/>
          </p:cNvPicPr>
          <p:nvPr userDrawn="1"/>
        </p:nvPicPr>
        <p:blipFill>
          <a:blip r:embed="rId2"/>
          <a:stretch>
            <a:fillRect/>
          </a:stretch>
        </p:blipFill>
        <p:spPr>
          <a:xfrm rot="5400000" flipV="1">
            <a:off x="8671618" y="3337619"/>
            <a:ext cx="6858000" cy="182765"/>
          </a:xfrm>
          <a:prstGeom prst="rect">
            <a:avLst/>
          </a:prstGeom>
        </p:spPr>
      </p:pic>
      <p:pic>
        <p:nvPicPr>
          <p:cNvPr id="5" name="Picture 4">
            <a:extLst>
              <a:ext uri="{FF2B5EF4-FFF2-40B4-BE49-F238E27FC236}">
                <a16:creationId xmlns:a16="http://schemas.microsoft.com/office/drawing/2014/main" id="{328B5CF2-AC94-994F-8972-3DFA38E80DF3}"/>
              </a:ext>
            </a:extLst>
          </p:cNvPr>
          <p:cNvPicPr>
            <a:picLocks noChangeAspect="1"/>
          </p:cNvPicPr>
          <p:nvPr userDrawn="1"/>
        </p:nvPicPr>
        <p:blipFill>
          <a:blip r:embed="rId3"/>
          <a:stretch>
            <a:fillRect/>
          </a:stretch>
        </p:blipFill>
        <p:spPr>
          <a:xfrm>
            <a:off x="461271" y="1277695"/>
            <a:ext cx="635000" cy="1193800"/>
          </a:xfrm>
          <a:prstGeom prst="rect">
            <a:avLst/>
          </a:prstGeom>
        </p:spPr>
      </p:pic>
    </p:spTree>
    <p:extLst>
      <p:ext uri="{BB962C8B-B14F-4D97-AF65-F5344CB8AC3E}">
        <p14:creationId xmlns:p14="http://schemas.microsoft.com/office/powerpoint/2010/main" val="1080721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C34B34F-AAB9-3E4B-8E9B-7D5715F2B8F5}"/>
              </a:ext>
            </a:extLst>
          </p:cNvPr>
          <p:cNvSpPr>
            <a:spLocks noGrp="1"/>
          </p:cNvSpPr>
          <p:nvPr>
            <p:ph type="ctrTitle" hasCustomPrompt="1"/>
          </p:nvPr>
        </p:nvSpPr>
        <p:spPr>
          <a:xfrm>
            <a:off x="2509837" y="1941042"/>
            <a:ext cx="7172325" cy="2406650"/>
          </a:xfrm>
        </p:spPr>
        <p:txBody>
          <a:bodyPr anchor="b">
            <a:normAutofit/>
          </a:bodyPr>
          <a:lstStyle>
            <a:lvl1pPr algn="ctr">
              <a:defRPr sz="4400" i="1">
                <a:solidFill>
                  <a:srgbClr val="672666"/>
                </a:solidFill>
                <a:latin typeface="Arial" panose="020B0604020202020204" pitchFamily="34" charset="0"/>
                <a:cs typeface="Arial" panose="020B0604020202020204" pitchFamily="34" charset="0"/>
              </a:defRPr>
            </a:lvl1pPr>
          </a:lstStyle>
          <a:p>
            <a:r>
              <a:rPr lang="en-US"/>
              <a:t>“Add quote here. Add quote here. Add quote here. Add quote here.</a:t>
            </a:r>
          </a:p>
        </p:txBody>
      </p:sp>
      <p:pic>
        <p:nvPicPr>
          <p:cNvPr id="21" name="Picture 20">
            <a:extLst>
              <a:ext uri="{FF2B5EF4-FFF2-40B4-BE49-F238E27FC236}">
                <a16:creationId xmlns:a16="http://schemas.microsoft.com/office/drawing/2014/main" id="{6972C506-CF3D-EB4C-BF9C-3CF482B6D749}"/>
              </a:ext>
            </a:extLst>
          </p:cNvPr>
          <p:cNvPicPr>
            <a:picLocks noChangeAspect="1"/>
          </p:cNvPicPr>
          <p:nvPr userDrawn="1"/>
        </p:nvPicPr>
        <p:blipFill>
          <a:blip r:embed="rId2"/>
          <a:stretch>
            <a:fillRect/>
          </a:stretch>
        </p:blipFill>
        <p:spPr>
          <a:xfrm rot="10800000">
            <a:off x="0" y="0"/>
            <a:ext cx="12192000" cy="6858000"/>
          </a:xfrm>
          <a:prstGeom prst="rect">
            <a:avLst/>
          </a:prstGeom>
        </p:spPr>
      </p:pic>
    </p:spTree>
    <p:extLst>
      <p:ext uri="{BB962C8B-B14F-4D97-AF65-F5344CB8AC3E}">
        <p14:creationId xmlns:p14="http://schemas.microsoft.com/office/powerpoint/2010/main" val="327633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753B4-5F28-A24E-AB16-AE53AE30909C}"/>
              </a:ext>
            </a:extLst>
          </p:cNvPr>
          <p:cNvPicPr>
            <a:picLocks noChangeAspect="1"/>
          </p:cNvPicPr>
          <p:nvPr userDrawn="1"/>
        </p:nvPicPr>
        <p:blipFill>
          <a:blip r:embed="rId2"/>
          <a:stretch>
            <a:fillRect/>
          </a:stretch>
        </p:blipFill>
        <p:spPr>
          <a:xfrm>
            <a:off x="0" y="-14465"/>
            <a:ext cx="12192000" cy="6872465"/>
          </a:xfrm>
          <a:prstGeom prst="rect">
            <a:avLst/>
          </a:prstGeom>
        </p:spPr>
      </p:pic>
      <p:sp>
        <p:nvSpPr>
          <p:cNvPr id="7" name="Title 1">
            <a:extLst>
              <a:ext uri="{FF2B5EF4-FFF2-40B4-BE49-F238E27FC236}">
                <a16:creationId xmlns:a16="http://schemas.microsoft.com/office/drawing/2014/main" id="{5C802AA8-3B96-B547-A641-9FA7CE41CD23}"/>
              </a:ext>
            </a:extLst>
          </p:cNvPr>
          <p:cNvSpPr txBox="1">
            <a:spLocks/>
          </p:cNvSpPr>
          <p:nvPr userDrawn="1"/>
        </p:nvSpPr>
        <p:spPr>
          <a:xfrm>
            <a:off x="1446455" y="1652451"/>
            <a:ext cx="3093119" cy="29838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latin typeface="Arial" panose="020B0604020202020204" pitchFamily="34" charset="0"/>
                <a:cs typeface="Arial" panose="020B0604020202020204" pitchFamily="34" charset="0"/>
              </a:rPr>
              <a:t>Questions?</a:t>
            </a:r>
          </a:p>
        </p:txBody>
      </p:sp>
      <p:pic>
        <p:nvPicPr>
          <p:cNvPr id="8" name="Picture 7">
            <a:extLst>
              <a:ext uri="{FF2B5EF4-FFF2-40B4-BE49-F238E27FC236}">
                <a16:creationId xmlns:a16="http://schemas.microsoft.com/office/drawing/2014/main" id="{ED6BEE1F-A6B9-9A4E-B94E-7689F59E2B9D}"/>
              </a:ext>
            </a:extLst>
          </p:cNvPr>
          <p:cNvPicPr>
            <a:picLocks noChangeAspect="1"/>
          </p:cNvPicPr>
          <p:nvPr userDrawn="1"/>
        </p:nvPicPr>
        <p:blipFill>
          <a:blip r:embed="rId3"/>
          <a:stretch>
            <a:fillRect/>
          </a:stretch>
        </p:blipFill>
        <p:spPr>
          <a:xfrm>
            <a:off x="6248400" y="976746"/>
            <a:ext cx="4572000" cy="4572000"/>
          </a:xfrm>
          <a:prstGeom prst="rect">
            <a:avLst/>
          </a:prstGeom>
        </p:spPr>
      </p:pic>
    </p:spTree>
    <p:extLst>
      <p:ext uri="{BB962C8B-B14F-4D97-AF65-F5344CB8AC3E}">
        <p14:creationId xmlns:p14="http://schemas.microsoft.com/office/powerpoint/2010/main" val="2373770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5D7135-11DE-8A4A-83C1-7E436119E90F}"/>
              </a:ext>
            </a:extLst>
          </p:cNvPr>
          <p:cNvSpPr/>
          <p:nvPr userDrawn="1"/>
        </p:nvSpPr>
        <p:spPr>
          <a:xfrm>
            <a:off x="1" y="25053"/>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337F0B1-9CC8-2E44-9AFB-DBA25F84EB45}"/>
              </a:ext>
            </a:extLst>
          </p:cNvPr>
          <p:cNvPicPr>
            <a:picLocks noChangeAspect="1"/>
          </p:cNvPicPr>
          <p:nvPr userDrawn="1"/>
        </p:nvPicPr>
        <p:blipFill>
          <a:blip r:embed="rId2"/>
          <a:stretch>
            <a:fillRect/>
          </a:stretch>
        </p:blipFill>
        <p:spPr>
          <a:xfrm>
            <a:off x="3479299" y="918381"/>
            <a:ext cx="5233402" cy="5021237"/>
          </a:xfrm>
          <a:prstGeom prst="rect">
            <a:avLst/>
          </a:prstGeom>
        </p:spPr>
      </p:pic>
      <p:pic>
        <p:nvPicPr>
          <p:cNvPr id="16" name="Picture 15">
            <a:extLst>
              <a:ext uri="{FF2B5EF4-FFF2-40B4-BE49-F238E27FC236}">
                <a16:creationId xmlns:a16="http://schemas.microsoft.com/office/drawing/2014/main" id="{1CBFD18E-1597-9A45-A10C-1E28D20F7DF9}"/>
              </a:ext>
            </a:extLst>
          </p:cNvPr>
          <p:cNvPicPr>
            <a:picLocks noChangeAspect="1"/>
          </p:cNvPicPr>
          <p:nvPr userDrawn="1"/>
        </p:nvPicPr>
        <p:blipFill>
          <a:blip r:embed="rId3"/>
          <a:stretch>
            <a:fillRect/>
          </a:stretch>
        </p:blipFill>
        <p:spPr>
          <a:xfrm>
            <a:off x="3732960" y="1065959"/>
            <a:ext cx="4726080" cy="4726080"/>
          </a:xfrm>
          <a:prstGeom prst="rect">
            <a:avLst/>
          </a:prstGeom>
        </p:spPr>
      </p:pic>
      <p:pic>
        <p:nvPicPr>
          <p:cNvPr id="17" name="Picture 16">
            <a:extLst>
              <a:ext uri="{FF2B5EF4-FFF2-40B4-BE49-F238E27FC236}">
                <a16:creationId xmlns:a16="http://schemas.microsoft.com/office/drawing/2014/main" id="{049CF65D-D185-614B-BC49-A8E988A99A26}"/>
              </a:ext>
            </a:extLst>
          </p:cNvPr>
          <p:cNvPicPr>
            <a:picLocks noChangeAspect="1"/>
          </p:cNvPicPr>
          <p:nvPr userDrawn="1"/>
        </p:nvPicPr>
        <p:blipFill rotWithShape="1">
          <a:blip r:embed="rId4"/>
          <a:srcRect t="97172"/>
          <a:stretch/>
        </p:blipFill>
        <p:spPr>
          <a:xfrm>
            <a:off x="-23812" y="6677889"/>
            <a:ext cx="12216384" cy="194352"/>
          </a:xfrm>
          <a:prstGeom prst="rect">
            <a:avLst/>
          </a:prstGeom>
        </p:spPr>
      </p:pic>
      <p:pic>
        <p:nvPicPr>
          <p:cNvPr id="18" name="Picture 17">
            <a:extLst>
              <a:ext uri="{FF2B5EF4-FFF2-40B4-BE49-F238E27FC236}">
                <a16:creationId xmlns:a16="http://schemas.microsoft.com/office/drawing/2014/main" id="{4D2C1C43-7549-7343-9CF6-E1A2FE1DDB4B}"/>
              </a:ext>
            </a:extLst>
          </p:cNvPr>
          <p:cNvPicPr>
            <a:picLocks noChangeAspect="1"/>
          </p:cNvPicPr>
          <p:nvPr userDrawn="1"/>
        </p:nvPicPr>
        <p:blipFill rotWithShape="1">
          <a:blip r:embed="rId4"/>
          <a:srcRect t="97172"/>
          <a:stretch/>
        </p:blipFill>
        <p:spPr>
          <a:xfrm>
            <a:off x="-23812" y="-14241"/>
            <a:ext cx="12216384" cy="194352"/>
          </a:xfrm>
          <a:prstGeom prst="rect">
            <a:avLst/>
          </a:prstGeom>
        </p:spPr>
      </p:pic>
    </p:spTree>
    <p:extLst>
      <p:ext uri="{BB962C8B-B14F-4D97-AF65-F5344CB8AC3E}">
        <p14:creationId xmlns:p14="http://schemas.microsoft.com/office/powerpoint/2010/main" val="309546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6A81-4B31-A94A-A720-BE4131D1217D}"/>
              </a:ext>
            </a:extLst>
          </p:cNvPr>
          <p:cNvSpPr>
            <a:spLocks noGrp="1"/>
          </p:cNvSpPr>
          <p:nvPr>
            <p:ph type="title"/>
          </p:nvPr>
        </p:nvSpPr>
        <p:spPr>
          <a:xfrm>
            <a:off x="838200" y="365125"/>
            <a:ext cx="5181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4C48369-6BF9-B742-9FB7-70275A8091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a:extLst>
              <a:ext uri="{FF2B5EF4-FFF2-40B4-BE49-F238E27FC236}">
                <a16:creationId xmlns:a16="http://schemas.microsoft.com/office/drawing/2014/main" id="{0CAC5A0A-CB24-F04F-B16D-652386FEA419}"/>
              </a:ext>
            </a:extLst>
          </p:cNvPr>
          <p:cNvSpPr>
            <a:spLocks noGrp="1"/>
          </p:cNvSpPr>
          <p:nvPr>
            <p:ph type="pic" idx="10"/>
          </p:nvPr>
        </p:nvSpPr>
        <p:spPr>
          <a:xfrm>
            <a:off x="7000875" y="0"/>
            <a:ext cx="5000625" cy="6667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a:p>
            <a:endParaRPr lang="en-US"/>
          </a:p>
          <a:p>
            <a:endParaRPr lang="en-US"/>
          </a:p>
          <a:p>
            <a:endParaRPr lang="en-US"/>
          </a:p>
          <a:p>
            <a:endParaRPr lang="en-US"/>
          </a:p>
          <a:p>
            <a:endParaRPr lang="en-US"/>
          </a:p>
          <a:p>
            <a:r>
              <a:rPr lang="en-US"/>
              <a:t>Add photo here</a:t>
            </a:r>
          </a:p>
        </p:txBody>
      </p:sp>
    </p:spTree>
    <p:extLst>
      <p:ext uri="{BB962C8B-B14F-4D97-AF65-F5344CB8AC3E}">
        <p14:creationId xmlns:p14="http://schemas.microsoft.com/office/powerpoint/2010/main" val="326240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8B17-C26F-C746-84FD-BBC7204FD6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A634C6-5B54-DA41-982D-98DEC0970B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993BA3-A275-D645-873F-44AFB3CA6A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071563-35D2-EF47-9BF4-405E716367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7D2A79-6249-FB4E-A6A6-4504BC0D1D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580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EEEC-1596-9343-8009-070185735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484C19-3366-484B-B406-937D78F74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BB305F-9CB7-684C-A204-ED1E62AD7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26939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16E1-2978-A445-BDD9-2E130BC76928}"/>
              </a:ext>
            </a:extLst>
          </p:cNvPr>
          <p:cNvSpPr>
            <a:spLocks noGrp="1"/>
          </p:cNvSpPr>
          <p:nvPr>
            <p:ph type="title"/>
          </p:nvPr>
        </p:nvSpPr>
        <p:spPr>
          <a:xfrm>
            <a:off x="6811963"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173A39-8EC5-D64C-818F-044142E5A559}"/>
              </a:ext>
            </a:extLst>
          </p:cNvPr>
          <p:cNvSpPr>
            <a:spLocks noGrp="1"/>
          </p:cNvSpPr>
          <p:nvPr>
            <p:ph type="pic" idx="1"/>
          </p:nvPr>
        </p:nvSpPr>
        <p:spPr>
          <a:xfrm>
            <a:off x="0" y="0"/>
            <a:ext cx="60579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a:p>
            <a:endParaRPr lang="en-US"/>
          </a:p>
          <a:p>
            <a:endParaRPr lang="en-US"/>
          </a:p>
          <a:p>
            <a:endParaRPr lang="en-US"/>
          </a:p>
          <a:p>
            <a:endParaRPr lang="en-US"/>
          </a:p>
          <a:p>
            <a:endParaRPr lang="en-US"/>
          </a:p>
          <a:p>
            <a:r>
              <a:rPr lang="en-US"/>
              <a:t>Add photo here</a:t>
            </a:r>
          </a:p>
        </p:txBody>
      </p:sp>
      <p:sp>
        <p:nvSpPr>
          <p:cNvPr id="4" name="Text Placeholder 3">
            <a:extLst>
              <a:ext uri="{FF2B5EF4-FFF2-40B4-BE49-F238E27FC236}">
                <a16:creationId xmlns:a16="http://schemas.microsoft.com/office/drawing/2014/main" id="{89C9DE54-0CCD-584A-9713-E27C14C064BA}"/>
              </a:ext>
            </a:extLst>
          </p:cNvPr>
          <p:cNvSpPr>
            <a:spLocks noGrp="1"/>
          </p:cNvSpPr>
          <p:nvPr>
            <p:ph type="body" sz="half" idx="2"/>
          </p:nvPr>
        </p:nvSpPr>
        <p:spPr>
          <a:xfrm>
            <a:off x="68119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1378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C34B34F-AAB9-3E4B-8E9B-7D5715F2B8F5}"/>
              </a:ext>
            </a:extLst>
          </p:cNvPr>
          <p:cNvSpPr>
            <a:spLocks noGrp="1"/>
          </p:cNvSpPr>
          <p:nvPr>
            <p:ph type="ctrTitle" hasCustomPrompt="1"/>
          </p:nvPr>
        </p:nvSpPr>
        <p:spPr>
          <a:xfrm>
            <a:off x="2509837" y="1941042"/>
            <a:ext cx="7172325" cy="2406650"/>
          </a:xfrm>
        </p:spPr>
        <p:txBody>
          <a:bodyPr anchor="b">
            <a:normAutofit/>
          </a:bodyPr>
          <a:lstStyle>
            <a:lvl1pPr algn="ctr">
              <a:defRPr sz="4400" i="1">
                <a:solidFill>
                  <a:srgbClr val="672666"/>
                </a:solidFill>
                <a:latin typeface="Arial" panose="020B0604020202020204" pitchFamily="34" charset="0"/>
                <a:cs typeface="Arial" panose="020B0604020202020204" pitchFamily="34" charset="0"/>
              </a:defRPr>
            </a:lvl1pPr>
          </a:lstStyle>
          <a:p>
            <a:r>
              <a:rPr lang="en-US"/>
              <a:t>“Add quote here. Add quote here. Add quote here. Add quote here.</a:t>
            </a:r>
          </a:p>
        </p:txBody>
      </p:sp>
      <p:pic>
        <p:nvPicPr>
          <p:cNvPr id="21" name="Picture 20">
            <a:extLst>
              <a:ext uri="{FF2B5EF4-FFF2-40B4-BE49-F238E27FC236}">
                <a16:creationId xmlns:a16="http://schemas.microsoft.com/office/drawing/2014/main" id="{6972C506-CF3D-EB4C-BF9C-3CF482B6D749}"/>
              </a:ext>
            </a:extLst>
          </p:cNvPr>
          <p:cNvPicPr>
            <a:picLocks noChangeAspect="1"/>
          </p:cNvPicPr>
          <p:nvPr userDrawn="1"/>
        </p:nvPicPr>
        <p:blipFill>
          <a:blip r:embed="rId2"/>
          <a:stretch>
            <a:fillRect/>
          </a:stretch>
        </p:blipFill>
        <p:spPr>
          <a:xfrm rot="10800000">
            <a:off x="0" y="0"/>
            <a:ext cx="12192000" cy="6858000"/>
          </a:xfrm>
          <a:prstGeom prst="rect">
            <a:avLst/>
          </a:prstGeom>
        </p:spPr>
      </p:pic>
    </p:spTree>
    <p:extLst>
      <p:ext uri="{BB962C8B-B14F-4D97-AF65-F5344CB8AC3E}">
        <p14:creationId xmlns:p14="http://schemas.microsoft.com/office/powerpoint/2010/main" val="1069165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753B4-5F28-A24E-AB16-AE53AE30909C}"/>
              </a:ext>
            </a:extLst>
          </p:cNvPr>
          <p:cNvPicPr>
            <a:picLocks noChangeAspect="1"/>
          </p:cNvPicPr>
          <p:nvPr userDrawn="1"/>
        </p:nvPicPr>
        <p:blipFill>
          <a:blip r:embed="rId2"/>
          <a:stretch>
            <a:fillRect/>
          </a:stretch>
        </p:blipFill>
        <p:spPr>
          <a:xfrm>
            <a:off x="0" y="-14465"/>
            <a:ext cx="12192000" cy="6872465"/>
          </a:xfrm>
          <a:prstGeom prst="rect">
            <a:avLst/>
          </a:prstGeom>
        </p:spPr>
      </p:pic>
      <p:sp>
        <p:nvSpPr>
          <p:cNvPr id="7" name="Title 1">
            <a:extLst>
              <a:ext uri="{FF2B5EF4-FFF2-40B4-BE49-F238E27FC236}">
                <a16:creationId xmlns:a16="http://schemas.microsoft.com/office/drawing/2014/main" id="{5C802AA8-3B96-B547-A641-9FA7CE41CD23}"/>
              </a:ext>
            </a:extLst>
          </p:cNvPr>
          <p:cNvSpPr txBox="1">
            <a:spLocks/>
          </p:cNvSpPr>
          <p:nvPr userDrawn="1"/>
        </p:nvSpPr>
        <p:spPr>
          <a:xfrm>
            <a:off x="1446455" y="1652451"/>
            <a:ext cx="3093119" cy="29838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latin typeface="Arial" panose="020B0604020202020204" pitchFamily="34" charset="0"/>
                <a:cs typeface="Arial" panose="020B0604020202020204" pitchFamily="34" charset="0"/>
              </a:rPr>
              <a:t>Questions?</a:t>
            </a:r>
          </a:p>
        </p:txBody>
      </p:sp>
      <p:pic>
        <p:nvPicPr>
          <p:cNvPr id="8" name="Picture 7">
            <a:extLst>
              <a:ext uri="{FF2B5EF4-FFF2-40B4-BE49-F238E27FC236}">
                <a16:creationId xmlns:a16="http://schemas.microsoft.com/office/drawing/2014/main" id="{ED6BEE1F-A6B9-9A4E-B94E-7689F59E2B9D}"/>
              </a:ext>
            </a:extLst>
          </p:cNvPr>
          <p:cNvPicPr>
            <a:picLocks noChangeAspect="1"/>
          </p:cNvPicPr>
          <p:nvPr userDrawn="1"/>
        </p:nvPicPr>
        <p:blipFill>
          <a:blip r:embed="rId3"/>
          <a:stretch>
            <a:fillRect/>
          </a:stretch>
        </p:blipFill>
        <p:spPr>
          <a:xfrm>
            <a:off x="6248400" y="976746"/>
            <a:ext cx="4572000" cy="4572000"/>
          </a:xfrm>
          <a:prstGeom prst="rect">
            <a:avLst/>
          </a:prstGeom>
        </p:spPr>
      </p:pic>
    </p:spTree>
    <p:extLst>
      <p:ext uri="{BB962C8B-B14F-4D97-AF65-F5344CB8AC3E}">
        <p14:creationId xmlns:p14="http://schemas.microsoft.com/office/powerpoint/2010/main" val="764919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2.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07813A2-88E1-5C4B-A3FB-EB5F0AEA82FC}"/>
              </a:ext>
            </a:extLst>
          </p:cNvPr>
          <p:cNvPicPr>
            <a:picLocks noChangeAspect="1"/>
          </p:cNvPicPr>
          <p:nvPr userDrawn="1"/>
        </p:nvPicPr>
        <p:blipFill rotWithShape="1">
          <a:blip r:embed="rId16"/>
          <a:srcRect l="1215" t="998" b="216"/>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ECCDC4F-D934-D340-B8FD-873A3E66159E}"/>
              </a:ext>
            </a:extLst>
          </p:cNvPr>
          <p:cNvSpPr>
            <a:spLocks noGrp="1"/>
          </p:cNvSpPr>
          <p:nvPr>
            <p:ph type="title"/>
          </p:nvPr>
        </p:nvSpPr>
        <p:spPr>
          <a:xfrm>
            <a:off x="1209676" y="593453"/>
            <a:ext cx="2676525" cy="2763838"/>
          </a:xfrm>
          <a:prstGeom prst="rect">
            <a:avLst/>
          </a:prstGeom>
        </p:spPr>
        <p:txBody>
          <a:bodyPr vert="horz" lIns="91440" tIns="45720" rIns="91440" bIns="45720" rtlCol="0" anchor="ctr">
            <a:normAutofit/>
          </a:bodyPr>
          <a:lstStyle/>
          <a:p>
            <a:r>
              <a:rPr lang="en-US"/>
              <a:t>Add Title Here</a:t>
            </a:r>
          </a:p>
        </p:txBody>
      </p:sp>
      <p:sp>
        <p:nvSpPr>
          <p:cNvPr id="3" name="Text Placeholder 2">
            <a:extLst>
              <a:ext uri="{FF2B5EF4-FFF2-40B4-BE49-F238E27FC236}">
                <a16:creationId xmlns:a16="http://schemas.microsoft.com/office/drawing/2014/main" id="{DA0F12EB-5613-E64D-9F21-AD3124FD3601}"/>
              </a:ext>
            </a:extLst>
          </p:cNvPr>
          <p:cNvSpPr>
            <a:spLocks noGrp="1"/>
          </p:cNvSpPr>
          <p:nvPr>
            <p:ph type="body" idx="1"/>
          </p:nvPr>
        </p:nvSpPr>
        <p:spPr>
          <a:xfrm>
            <a:off x="5157788" y="890923"/>
            <a:ext cx="5595937"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a:extLst>
              <a:ext uri="{FF2B5EF4-FFF2-40B4-BE49-F238E27FC236}">
                <a16:creationId xmlns:a16="http://schemas.microsoft.com/office/drawing/2014/main" id="{86103F00-B8C2-6D4A-9386-445FFA746A95}"/>
              </a:ext>
            </a:extLst>
          </p:cNvPr>
          <p:cNvPicPr>
            <a:picLocks noChangeAspect="1"/>
          </p:cNvPicPr>
          <p:nvPr userDrawn="1"/>
        </p:nvPicPr>
        <p:blipFill>
          <a:blip r:embed="rId17"/>
          <a:stretch>
            <a:fillRect/>
          </a:stretch>
        </p:blipFill>
        <p:spPr>
          <a:xfrm>
            <a:off x="10500066" y="5269968"/>
            <a:ext cx="1373284" cy="1373284"/>
          </a:xfrm>
          <a:prstGeom prst="rect">
            <a:avLst/>
          </a:prstGeom>
        </p:spPr>
      </p:pic>
    </p:spTree>
    <p:extLst>
      <p:ext uri="{BB962C8B-B14F-4D97-AF65-F5344CB8AC3E}">
        <p14:creationId xmlns:p14="http://schemas.microsoft.com/office/powerpoint/2010/main" val="3612256473"/>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2" r:id="rId4"/>
    <p:sldLayoutId id="2147483653" r:id="rId5"/>
    <p:sldLayoutId id="2147483656" r:id="rId6"/>
    <p:sldLayoutId id="2147483657" r:id="rId7"/>
    <p:sldLayoutId id="2147483655" r:id="rId8"/>
    <p:sldLayoutId id="2147483660" r:id="rId9"/>
    <p:sldLayoutId id="2147483661" r:id="rId10"/>
    <p:sldLayoutId id="2147483658" r:id="rId11"/>
    <p:sldLayoutId id="2147483659" r:id="rId12"/>
    <p:sldLayoutId id="2147483681" r:id="rId13"/>
    <p:sldLayoutId id="2147483682" r:id="rId14"/>
  </p:sldLayoutIdLst>
  <p:txStyles>
    <p:titleStyle>
      <a:lvl1pPr algn="l" defTabSz="914400" rtl="0" eaLnBrk="1" latinLnBrk="0" hangingPunct="1">
        <a:lnSpc>
          <a:spcPct val="90000"/>
        </a:lnSpc>
        <a:spcBef>
          <a:spcPct val="0"/>
        </a:spcBef>
        <a:buNone/>
        <a:defRPr sz="3600" kern="1200">
          <a:solidFill>
            <a:srgbClr val="6726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726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726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726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726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72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07813A2-88E1-5C4B-A3FB-EB5F0AEA82FC}"/>
              </a:ext>
            </a:extLst>
          </p:cNvPr>
          <p:cNvPicPr>
            <a:picLocks noChangeAspect="1"/>
          </p:cNvPicPr>
          <p:nvPr/>
        </p:nvPicPr>
        <p:blipFill>
          <a:blip r:embed="rId20"/>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ECCDC4F-D934-D340-B8FD-873A3E66159E}"/>
              </a:ext>
            </a:extLst>
          </p:cNvPr>
          <p:cNvSpPr>
            <a:spLocks noGrp="1"/>
          </p:cNvSpPr>
          <p:nvPr>
            <p:ph type="title"/>
          </p:nvPr>
        </p:nvSpPr>
        <p:spPr>
          <a:xfrm>
            <a:off x="1209676" y="593453"/>
            <a:ext cx="2676525" cy="2763838"/>
          </a:xfrm>
          <a:prstGeom prst="rect">
            <a:avLst/>
          </a:prstGeom>
        </p:spPr>
        <p:txBody>
          <a:bodyPr vert="horz" lIns="91440" tIns="45720" rIns="91440" bIns="45720" rtlCol="0" anchor="ctr">
            <a:normAutofit/>
          </a:bodyPr>
          <a:lstStyle/>
          <a:p>
            <a:r>
              <a:rPr lang="en-US"/>
              <a:t>Add Title Here</a:t>
            </a:r>
          </a:p>
        </p:txBody>
      </p:sp>
      <p:sp>
        <p:nvSpPr>
          <p:cNvPr id="3" name="Text Placeholder 2">
            <a:extLst>
              <a:ext uri="{FF2B5EF4-FFF2-40B4-BE49-F238E27FC236}">
                <a16:creationId xmlns:a16="http://schemas.microsoft.com/office/drawing/2014/main" id="{DA0F12EB-5613-E64D-9F21-AD3124FD3601}"/>
              </a:ext>
            </a:extLst>
          </p:cNvPr>
          <p:cNvSpPr>
            <a:spLocks noGrp="1"/>
          </p:cNvSpPr>
          <p:nvPr>
            <p:ph type="body" idx="1"/>
          </p:nvPr>
        </p:nvSpPr>
        <p:spPr>
          <a:xfrm>
            <a:off x="5157788" y="890923"/>
            <a:ext cx="55959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a:extLst>
              <a:ext uri="{FF2B5EF4-FFF2-40B4-BE49-F238E27FC236}">
                <a16:creationId xmlns:a16="http://schemas.microsoft.com/office/drawing/2014/main" id="{86103F00-B8C2-6D4A-9386-445FFA746A95}"/>
              </a:ext>
            </a:extLst>
          </p:cNvPr>
          <p:cNvPicPr>
            <a:picLocks noChangeAspect="1"/>
          </p:cNvPicPr>
          <p:nvPr/>
        </p:nvPicPr>
        <p:blipFill>
          <a:blip r:embed="rId21"/>
          <a:stretch>
            <a:fillRect/>
          </a:stretch>
        </p:blipFill>
        <p:spPr>
          <a:xfrm>
            <a:off x="10500066" y="5269968"/>
            <a:ext cx="1373284" cy="1373284"/>
          </a:xfrm>
          <a:prstGeom prst="rect">
            <a:avLst/>
          </a:prstGeom>
        </p:spPr>
      </p:pic>
      <p:pic>
        <p:nvPicPr>
          <p:cNvPr id="6" name="Picture 5">
            <a:extLst>
              <a:ext uri="{FF2B5EF4-FFF2-40B4-BE49-F238E27FC236}">
                <a16:creationId xmlns:a16="http://schemas.microsoft.com/office/drawing/2014/main" id="{3AF3CEF9-5F1D-4BA8-855B-312CB867D4FC}"/>
              </a:ext>
            </a:extLst>
          </p:cNvPr>
          <p:cNvPicPr>
            <a:picLocks noChangeAspect="1"/>
          </p:cNvPicPr>
          <p:nvPr userDrawn="1"/>
        </p:nvPicPr>
        <p:blipFill>
          <a:blip r:embed="rId20"/>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9E54366-E511-4765-8AA5-DB8C4FBCA056}"/>
              </a:ext>
            </a:extLst>
          </p:cNvPr>
          <p:cNvPicPr>
            <a:picLocks noChangeAspect="1"/>
          </p:cNvPicPr>
          <p:nvPr userDrawn="1"/>
        </p:nvPicPr>
        <p:blipFill>
          <a:blip r:embed="rId21"/>
          <a:stretch>
            <a:fillRect/>
          </a:stretch>
        </p:blipFill>
        <p:spPr>
          <a:xfrm>
            <a:off x="10500066" y="5269968"/>
            <a:ext cx="1373284" cy="1373284"/>
          </a:xfrm>
          <a:prstGeom prst="rect">
            <a:avLst/>
          </a:prstGeom>
        </p:spPr>
      </p:pic>
    </p:spTree>
    <p:extLst>
      <p:ext uri="{BB962C8B-B14F-4D97-AF65-F5344CB8AC3E}">
        <p14:creationId xmlns:p14="http://schemas.microsoft.com/office/powerpoint/2010/main" val="56275062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txStyles>
    <p:titleStyle>
      <a:lvl1pPr algn="l" defTabSz="914400" rtl="0" eaLnBrk="1" latinLnBrk="0" hangingPunct="1">
        <a:lnSpc>
          <a:spcPct val="90000"/>
        </a:lnSpc>
        <a:spcBef>
          <a:spcPct val="0"/>
        </a:spcBef>
        <a:buNone/>
        <a:defRPr sz="3600" kern="1200">
          <a:solidFill>
            <a:srgbClr val="6726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726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726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726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726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72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jpe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facebook.com/PeerRecoveryCoE" TargetMode="External"/><Relationship Id="rId7" Type="http://schemas.openxmlformats.org/officeDocument/2006/relationships/hyperlink" Target="http://2017.igem.org/Team:Macquarie_Australia"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hyperlink" Target="https://en.wikiquote.org/wiki/Facebook" TargetMode="External"/><Relationship Id="rId10" Type="http://schemas.openxmlformats.org/officeDocument/2006/relationships/hyperlink" Target="https://nam02.safelinks.protection.outlook.com/?url=https%3A%2F%2Fvimeo.com%2Fpeerrecoverynow&amp;data=04%7C01%7C%7Ce98593d16fb8430ac11e08d930fef7ab%7Ce3fefdbef7e9401ba51a355e01b05a89%7C0%7C0%7C637594693899370653%7CUnknown%7CTWFpbGZsb3d8eyJWIjoiMC4wLjAwMDAiLCJQIjoiV2luMzIiLCJBTiI6Ik1haWwiLCJXVCI6Mn0%3D%7C1000&amp;sdata=HbhDaywJasTBh7EoCNYNuSpPQb3yLczTnoYfjpXb%2FyQ%3D&amp;reserved=0" TargetMode="External"/><Relationship Id="rId4" Type="http://schemas.openxmlformats.org/officeDocument/2006/relationships/image" Target="../media/image44.png"/><Relationship Id="rId9" Type="http://schemas.openxmlformats.org/officeDocument/2006/relationships/hyperlink" Target="https://nam02.safelinks.protection.outlook.com/?url=https%3A%2F%2Ftwitter.com%2Fpeer_recovery&amp;data=04%7C01%7C%7Ce98593d16fb8430ac11e08d930fef7ab%7Ce3fefdbef7e9401ba51a355e01b05a89%7C0%7C0%7C637594693899370653%7CUnknown%7CTWFpbGZsb3d8eyJWIjoiMC4wLjAwMDAiLCJQIjoiV2luMzIiLCJBTiI6Ik1haWwiLCJXVCI6Mn0%3D%7C1000&amp;sdata=s9OaH%2BcPvLwA7FLpGlsP9XxZHMcHTdKTG95caSauInc%3D&amp;reserved=0"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hyperlink" Target="https://www.recoveryanswers.org/addiction-ary/"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DAD7-CC4D-0640-896E-7A24C5B8A581}"/>
              </a:ext>
            </a:extLst>
          </p:cNvPr>
          <p:cNvSpPr>
            <a:spLocks noGrp="1"/>
          </p:cNvSpPr>
          <p:nvPr>
            <p:ph type="ctrTitle"/>
          </p:nvPr>
        </p:nvSpPr>
        <p:spPr>
          <a:xfrm>
            <a:off x="5171607" y="404734"/>
            <a:ext cx="5753568" cy="3252187"/>
          </a:xfrm>
        </p:spPr>
        <p:txBody>
          <a:bodyPr>
            <a:noAutofit/>
          </a:bodyPr>
          <a:lstStyle/>
          <a:p>
            <a:r>
              <a:rPr lang="en-US" sz="4400" dirty="0"/>
              <a:t>Recovery Support Services for Adolescents in Recovery High Schools</a:t>
            </a:r>
          </a:p>
        </p:txBody>
      </p:sp>
      <p:sp>
        <p:nvSpPr>
          <p:cNvPr id="3" name="Subtitle 2">
            <a:extLst>
              <a:ext uri="{FF2B5EF4-FFF2-40B4-BE49-F238E27FC236}">
                <a16:creationId xmlns:a16="http://schemas.microsoft.com/office/drawing/2014/main" id="{02C39E04-B6AF-1545-93A1-651BAC6D88E1}"/>
              </a:ext>
            </a:extLst>
          </p:cNvPr>
          <p:cNvSpPr>
            <a:spLocks noGrp="1"/>
          </p:cNvSpPr>
          <p:nvPr>
            <p:ph type="subTitle" idx="1"/>
          </p:nvPr>
        </p:nvSpPr>
        <p:spPr>
          <a:xfrm>
            <a:off x="5145186" y="4321129"/>
            <a:ext cx="6835514" cy="735949"/>
          </a:xfrm>
        </p:spPr>
        <p:txBody>
          <a:bodyPr>
            <a:noAutofit/>
          </a:bodyPr>
          <a:lstStyle/>
          <a:p>
            <a:pPr algn="l"/>
            <a:r>
              <a:rPr lang="en-US" sz="2000" b="1" dirty="0"/>
              <a:t>Emily Hennessy, Beth Samuelson, and Bea Blackmon</a:t>
            </a:r>
          </a:p>
        </p:txBody>
      </p:sp>
      <p:pic>
        <p:nvPicPr>
          <p:cNvPr id="4" name="Picture 3" descr="A black and red circle with white text&#10;&#10;Description automatically generated">
            <a:extLst>
              <a:ext uri="{FF2B5EF4-FFF2-40B4-BE49-F238E27FC236}">
                <a16:creationId xmlns:a16="http://schemas.microsoft.com/office/drawing/2014/main" id="{F830C7C2-DFFD-4215-753E-F6E046C2EAEB}"/>
              </a:ext>
            </a:extLst>
          </p:cNvPr>
          <p:cNvPicPr>
            <a:picLocks noChangeAspect="1"/>
          </p:cNvPicPr>
          <p:nvPr/>
        </p:nvPicPr>
        <p:blipFill>
          <a:blip r:embed="rId3"/>
          <a:stretch>
            <a:fillRect/>
          </a:stretch>
        </p:blipFill>
        <p:spPr>
          <a:xfrm>
            <a:off x="7962431" y="5057078"/>
            <a:ext cx="1201024" cy="987049"/>
          </a:xfrm>
          <a:prstGeom prst="rect">
            <a:avLst/>
          </a:prstGeom>
        </p:spPr>
      </p:pic>
    </p:spTree>
    <p:extLst>
      <p:ext uri="{BB962C8B-B14F-4D97-AF65-F5344CB8AC3E}">
        <p14:creationId xmlns:p14="http://schemas.microsoft.com/office/powerpoint/2010/main" val="334005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353D2DF-8C7F-BA3D-BB80-CE2AAFE408B7}"/>
              </a:ext>
            </a:extLst>
          </p:cNvPr>
          <p:cNvSpPr txBox="1">
            <a:spLocks/>
          </p:cNvSpPr>
          <p:nvPr/>
        </p:nvSpPr>
        <p:spPr>
          <a:xfrm>
            <a:off x="838201" y="300580"/>
            <a:ext cx="9829800" cy="1089529"/>
          </a:xfrm>
          <a:prstGeom prst="rect">
            <a:avLst/>
          </a:prstGeom>
        </p:spPr>
        <p:txBody>
          <a:bodyPr vert="horz" lIns="91440" tIns="45720" rIns="91440" bIns="45720" rtlCol="0" anchor="ctr">
            <a:normAutofit/>
          </a:bodyPr>
          <a:lstStyle>
            <a:lvl1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1pPr>
            <a:lvl2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2pPr>
            <a:lvl3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3pPr>
            <a:lvl4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4pPr>
            <a:lvl5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5pPr>
            <a:lvl6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6pPr>
            <a:lvl7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7pPr>
            <a:lvl8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8pPr>
            <a:lvl9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9pPr>
          </a:lstStyle>
          <a:p>
            <a:pPr defTabSz="914400">
              <a:spcBef>
                <a:spcPct val="0"/>
              </a:spcBef>
              <a:spcAft>
                <a:spcPts val="600"/>
              </a:spcAft>
            </a:pPr>
            <a:r>
              <a:rPr lang="en-US" sz="3600" kern="1200" dirty="0">
                <a:solidFill>
                  <a:srgbClr val="FFFFFF"/>
                </a:solidFill>
                <a:latin typeface="+mj-lt"/>
                <a:ea typeface="+mj-ea"/>
                <a:cs typeface="+mj-cs"/>
              </a:rPr>
              <a:t>Social Identity Theory</a:t>
            </a:r>
          </a:p>
        </p:txBody>
      </p:sp>
      <p:sp>
        <p:nvSpPr>
          <p:cNvPr id="15"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7"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9"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sp>
        <p:nvSpPr>
          <p:cNvPr id="5" name="Content Placeholder 2">
            <a:extLst>
              <a:ext uri="{FF2B5EF4-FFF2-40B4-BE49-F238E27FC236}">
                <a16:creationId xmlns:a16="http://schemas.microsoft.com/office/drawing/2014/main" id="{098185DB-FE2B-C104-C679-647F306ACFD6}"/>
              </a:ext>
            </a:extLst>
          </p:cNvPr>
          <p:cNvSpPr>
            <a:spLocks/>
          </p:cNvSpPr>
          <p:nvPr/>
        </p:nvSpPr>
        <p:spPr>
          <a:xfrm>
            <a:off x="5110444" y="6145793"/>
            <a:ext cx="2164999" cy="411627"/>
          </a:xfrm>
          <a:prstGeom prst="rect">
            <a:avLst/>
          </a:prstGeom>
        </p:spPr>
        <p:txBody>
          <a:bodyPr>
            <a:noAutofit/>
          </a:bodyPr>
          <a:lstStyle/>
          <a:p>
            <a:pPr defTabSz="704088">
              <a:spcAft>
                <a:spcPts val="600"/>
              </a:spcAft>
            </a:pPr>
            <a:r>
              <a:rPr lang="en-US" sz="1200" kern="1200" dirty="0">
                <a:solidFill>
                  <a:srgbClr val="672666"/>
                </a:solidFill>
                <a:latin typeface="Arial" panose="020B0604020202020204" pitchFamily="34" charset="0"/>
                <a:cs typeface="Arial" panose="020B0604020202020204" pitchFamily="34" charset="0"/>
              </a:rPr>
              <a:t>Scheepers &amp; Ellemers, 2019</a:t>
            </a:r>
            <a:endParaRPr lang="en-US" sz="1200" dirty="0">
              <a:solidFill>
                <a:srgbClr val="672666"/>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A5CB5C0D-4B38-C244-F9AB-BB1C90C72B8C}"/>
              </a:ext>
            </a:extLst>
          </p:cNvPr>
          <p:cNvSpPr txBox="1">
            <a:spLocks/>
          </p:cNvSpPr>
          <p:nvPr/>
        </p:nvSpPr>
        <p:spPr>
          <a:xfrm>
            <a:off x="3626241" y="5255850"/>
            <a:ext cx="4939520" cy="6172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04088">
              <a:spcBef>
                <a:spcPts val="770"/>
              </a:spcBef>
              <a:buNone/>
            </a:pPr>
            <a:r>
              <a:rPr lang="en-US" sz="2156" b="1" i="1" kern="1200">
                <a:solidFill>
                  <a:schemeClr val="tx1"/>
                </a:solidFill>
                <a:latin typeface="+mn-lt"/>
                <a:ea typeface="+mn-ea"/>
                <a:cs typeface="+mn-cs"/>
              </a:rPr>
              <a:t>I </a:t>
            </a:r>
            <a:r>
              <a:rPr lang="en-US" sz="2156" b="1" kern="1200">
                <a:solidFill>
                  <a:schemeClr val="tx1"/>
                </a:solidFill>
                <a:latin typeface="+mn-lt"/>
                <a:ea typeface="+mn-ea"/>
                <a:cs typeface="+mn-cs"/>
              </a:rPr>
              <a:t>am who </a:t>
            </a:r>
            <a:r>
              <a:rPr lang="en-US" sz="2156" b="1" i="1" kern="1200">
                <a:solidFill>
                  <a:schemeClr val="tx1"/>
                </a:solidFill>
                <a:latin typeface="+mn-lt"/>
                <a:ea typeface="+mn-ea"/>
                <a:cs typeface="+mn-cs"/>
              </a:rPr>
              <a:t>I </a:t>
            </a:r>
            <a:r>
              <a:rPr lang="en-US" sz="2156" b="1" kern="1200">
                <a:solidFill>
                  <a:schemeClr val="tx1"/>
                </a:solidFill>
                <a:latin typeface="+mn-lt"/>
                <a:ea typeface="+mn-ea"/>
                <a:cs typeface="+mn-cs"/>
              </a:rPr>
              <a:t>am – </a:t>
            </a:r>
            <a:r>
              <a:rPr lang="en-US" sz="2156" b="1" i="1" kern="1200">
                <a:solidFill>
                  <a:schemeClr val="tx1"/>
                </a:solidFill>
                <a:latin typeface="+mn-lt"/>
                <a:ea typeface="+mn-ea"/>
                <a:cs typeface="+mn-cs"/>
              </a:rPr>
              <a:t>we</a:t>
            </a:r>
            <a:r>
              <a:rPr lang="en-US" sz="2156" b="1" kern="1200">
                <a:solidFill>
                  <a:schemeClr val="tx1"/>
                </a:solidFill>
                <a:latin typeface="+mn-lt"/>
                <a:ea typeface="+mn-ea"/>
                <a:cs typeface="+mn-cs"/>
              </a:rPr>
              <a:t> are who </a:t>
            </a:r>
            <a:r>
              <a:rPr lang="en-US" sz="2156" b="1" i="1" kern="1200">
                <a:solidFill>
                  <a:schemeClr val="tx1"/>
                </a:solidFill>
                <a:latin typeface="+mn-lt"/>
                <a:ea typeface="+mn-ea"/>
                <a:cs typeface="+mn-cs"/>
              </a:rPr>
              <a:t>we</a:t>
            </a:r>
            <a:r>
              <a:rPr lang="en-US" sz="2156" b="1" kern="1200">
                <a:solidFill>
                  <a:schemeClr val="tx1"/>
                </a:solidFill>
                <a:latin typeface="+mn-lt"/>
                <a:ea typeface="+mn-ea"/>
                <a:cs typeface="+mn-cs"/>
              </a:rPr>
              <a:t> are</a:t>
            </a:r>
            <a:endParaRPr lang="en-US" sz="2800" b="1"/>
          </a:p>
        </p:txBody>
      </p:sp>
      <p:sp>
        <p:nvSpPr>
          <p:cNvPr id="2" name="Content Placeholder 1">
            <a:extLst>
              <a:ext uri="{FF2B5EF4-FFF2-40B4-BE49-F238E27FC236}">
                <a16:creationId xmlns:a16="http://schemas.microsoft.com/office/drawing/2014/main" id="{8DA53AE8-0F40-1653-33FA-4A80DD9E0D40}"/>
              </a:ext>
            </a:extLst>
          </p:cNvPr>
          <p:cNvSpPr txBox="1">
            <a:spLocks/>
          </p:cNvSpPr>
          <p:nvPr/>
        </p:nvSpPr>
        <p:spPr>
          <a:xfrm>
            <a:off x="616342" y="1963345"/>
            <a:ext cx="5653829" cy="3292505"/>
          </a:xfrm>
          <a:prstGeom prst="rect">
            <a:avLst/>
          </a:prstGeom>
        </p:spPr>
        <p:txBody>
          <a:bodyPr vert="horz" lIns="137160" tIns="137160" rIns="137160" bIns="137160" rtlCol="0" anchor="b">
            <a:normAutofit fontScale="70000" lnSpcReduction="20000"/>
          </a:bodyPr>
          <a:lstStyle>
            <a:lvl1pPr marL="0" indent="0" algn="l" defTabSz="914400" rtl="0" eaLnBrk="1" latinLnBrk="0" hangingPunct="1">
              <a:lnSpc>
                <a:spcPct val="90000"/>
              </a:lnSpc>
              <a:spcBef>
                <a:spcPts val="267"/>
              </a:spcBef>
              <a:buSzTx/>
              <a:buFontTx/>
              <a:buNone/>
              <a:defRPr sz="1333" b="1" kern="1200">
                <a:solidFill>
                  <a:srgbClr val="672666"/>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267"/>
              </a:spcBef>
              <a:buSzTx/>
              <a:buFontTx/>
              <a:buNone/>
              <a:defRPr sz="1333" b="1" kern="1200">
                <a:solidFill>
                  <a:srgbClr val="672666"/>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267"/>
              </a:spcBef>
              <a:buSzTx/>
              <a:buFontTx/>
              <a:buNone/>
              <a:defRPr sz="1333" b="1" kern="1200">
                <a:solidFill>
                  <a:srgbClr val="672666"/>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267"/>
              </a:spcBef>
              <a:buSzTx/>
              <a:buFontTx/>
              <a:buNone/>
              <a:defRPr sz="1333" b="1" kern="1200">
                <a:solidFill>
                  <a:srgbClr val="672666"/>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267"/>
              </a:spcBef>
              <a:buSzTx/>
              <a:buFontTx/>
              <a:buNone/>
              <a:defRPr sz="1333" b="1" kern="1200">
                <a:solidFill>
                  <a:srgbClr val="672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033" indent="-264033" defTabSz="704088">
              <a:lnSpc>
                <a:spcPct val="150000"/>
              </a:lnSpc>
              <a:spcBef>
                <a:spcPts val="206"/>
              </a:spcBef>
            </a:pPr>
            <a:r>
              <a:rPr lang="en-US" sz="2900" b="0" kern="1200" dirty="0">
                <a:solidFill>
                  <a:schemeClr val="tx1"/>
                </a:solidFill>
                <a:latin typeface="+mn-lt"/>
                <a:ea typeface="+mn-ea"/>
                <a:cs typeface="Arial" panose="020B0604020202020204" pitchFamily="34" charset="0"/>
              </a:rPr>
              <a:t>Divide social world into categories</a:t>
            </a:r>
          </a:p>
          <a:p>
            <a:pPr marL="264033" indent="-264033" defTabSz="704088">
              <a:lnSpc>
                <a:spcPct val="150000"/>
              </a:lnSpc>
              <a:spcBef>
                <a:spcPts val="206"/>
              </a:spcBef>
            </a:pPr>
            <a:r>
              <a:rPr lang="en-US" sz="2900" b="0" kern="1200" dirty="0">
                <a:solidFill>
                  <a:schemeClr val="tx1"/>
                </a:solidFill>
                <a:latin typeface="+mn-lt"/>
                <a:ea typeface="+mn-ea"/>
                <a:cs typeface="Arial" panose="020B0604020202020204" pitchFamily="34" charset="0"/>
              </a:rPr>
              <a:t>You either belong to a group </a:t>
            </a:r>
            <a:r>
              <a:rPr lang="en-US" sz="2900" b="0" i="1" kern="1200" dirty="0">
                <a:solidFill>
                  <a:schemeClr val="tx1"/>
                </a:solidFill>
                <a:latin typeface="+mn-lt"/>
                <a:ea typeface="+mn-ea"/>
                <a:cs typeface="Arial" panose="020B0604020202020204" pitchFamily="34" charset="0"/>
              </a:rPr>
              <a:t>or</a:t>
            </a:r>
            <a:r>
              <a:rPr lang="en-US" sz="2900" b="0" kern="1200" dirty="0">
                <a:solidFill>
                  <a:schemeClr val="tx1"/>
                </a:solidFill>
                <a:latin typeface="+mn-lt"/>
                <a:ea typeface="+mn-ea"/>
                <a:cs typeface="Arial" panose="020B0604020202020204" pitchFamily="34" charset="0"/>
              </a:rPr>
              <a:t> you see another group as “other”  </a:t>
            </a:r>
          </a:p>
          <a:p>
            <a:pPr marL="264033" indent="-264033" defTabSz="704088">
              <a:lnSpc>
                <a:spcPct val="150000"/>
              </a:lnSpc>
              <a:spcBef>
                <a:spcPts val="206"/>
              </a:spcBef>
            </a:pPr>
            <a:r>
              <a:rPr lang="en-US" sz="2900" b="0" kern="1200" dirty="0">
                <a:solidFill>
                  <a:schemeClr val="tx1"/>
                </a:solidFill>
                <a:latin typeface="+mn-lt"/>
                <a:ea typeface="+mn-ea"/>
                <a:cs typeface="Arial" panose="020B0604020202020204" pitchFamily="34" charset="0"/>
              </a:rPr>
              <a:t>People seek a positive social identity</a:t>
            </a:r>
          </a:p>
          <a:p>
            <a:pPr marL="264033" indent="-264033" defTabSz="704088">
              <a:lnSpc>
                <a:spcPct val="150000"/>
              </a:lnSpc>
              <a:spcBef>
                <a:spcPts val="206"/>
              </a:spcBef>
            </a:pPr>
            <a:r>
              <a:rPr lang="en-US" sz="2900" b="0" kern="1200" dirty="0">
                <a:solidFill>
                  <a:schemeClr val="tx1"/>
                </a:solidFill>
                <a:latin typeface="+mn-lt"/>
                <a:ea typeface="+mn-ea"/>
                <a:cs typeface="Arial" panose="020B0604020202020204" pitchFamily="34" charset="0"/>
              </a:rPr>
              <a:t>A positive social identity can serve basic developmental needs, certainty, self-esteem, and meaning</a:t>
            </a:r>
          </a:p>
          <a:p>
            <a:endParaRPr lang="en-US" sz="2000" dirty="0"/>
          </a:p>
        </p:txBody>
      </p:sp>
      <p:pic>
        <p:nvPicPr>
          <p:cNvPr id="3" name="Content Placeholder 5" descr="A group of people sitting on a bench looking at a wall of photographs&#10;&#10;Description automatically generated with low confidence">
            <a:extLst>
              <a:ext uri="{FF2B5EF4-FFF2-40B4-BE49-F238E27FC236}">
                <a16:creationId xmlns:a16="http://schemas.microsoft.com/office/drawing/2014/main" id="{FCEE6104-731A-EB13-1ADA-D0E02FE81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099" y="1713092"/>
            <a:ext cx="5514340" cy="2895029"/>
          </a:xfrm>
          <a:prstGeom prst="rect">
            <a:avLst/>
          </a:prstGeom>
        </p:spPr>
      </p:pic>
      <p:pic>
        <p:nvPicPr>
          <p:cNvPr id="6" name="Picture 5" descr="A black and red circle with white text&#10;&#10;Description automatically generated">
            <a:extLst>
              <a:ext uri="{FF2B5EF4-FFF2-40B4-BE49-F238E27FC236}">
                <a16:creationId xmlns:a16="http://schemas.microsoft.com/office/drawing/2014/main" id="{5D2FFBC3-7CA3-797D-F1D2-13A57464C0C8}"/>
              </a:ext>
            </a:extLst>
          </p:cNvPr>
          <p:cNvPicPr>
            <a:picLocks noChangeAspect="1"/>
          </p:cNvPicPr>
          <p:nvPr/>
        </p:nvPicPr>
        <p:blipFill>
          <a:blip r:embed="rId3"/>
          <a:stretch>
            <a:fillRect/>
          </a:stretch>
        </p:blipFill>
        <p:spPr>
          <a:xfrm>
            <a:off x="338740" y="5462660"/>
            <a:ext cx="998921" cy="820952"/>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person&#10;&#10;Description automatically generated">
            <a:extLst>
              <a:ext uri="{FF2B5EF4-FFF2-40B4-BE49-F238E27FC236}">
                <a16:creationId xmlns:a16="http://schemas.microsoft.com/office/drawing/2014/main" id="{50BD8EFE-8C34-57F7-D0C7-2D4B6AA1F6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352" t="9091" r="15947"/>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602F5DF-8C65-4063-2DBC-6E56A8E7A15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tx1"/>
                </a:solidFill>
                <a:latin typeface="+mj-lt"/>
                <a:cs typeface="+mj-cs"/>
              </a:rPr>
              <a:t>Experiment with different social identities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468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A313C4-68FC-22EE-9EE4-1465F54EE1FB}"/>
              </a:ext>
            </a:extLst>
          </p:cNvPr>
          <p:cNvSpPr txBox="1"/>
          <p:nvPr/>
        </p:nvSpPr>
        <p:spPr>
          <a:xfrm>
            <a:off x="6774201" y="669749"/>
            <a:ext cx="35211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BARRIERS TO RECOVERY</a:t>
            </a:r>
          </a:p>
        </p:txBody>
      </p:sp>
      <p:sp>
        <p:nvSpPr>
          <p:cNvPr id="4" name="TextBox 3">
            <a:extLst>
              <a:ext uri="{FF2B5EF4-FFF2-40B4-BE49-F238E27FC236}">
                <a16:creationId xmlns:a16="http://schemas.microsoft.com/office/drawing/2014/main" id="{DFD788F0-F84F-DC89-D6F3-AA64EFA9D8FD}"/>
              </a:ext>
            </a:extLst>
          </p:cNvPr>
          <p:cNvSpPr txBox="1"/>
          <p:nvPr/>
        </p:nvSpPr>
        <p:spPr>
          <a:xfrm>
            <a:off x="2531945" y="669751"/>
            <a:ext cx="25101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A5A5"/>
                </a:solidFill>
                <a:effectLst/>
                <a:uLnTx/>
                <a:uFillTx/>
                <a:latin typeface="Calibri" panose="020F0502020204030204"/>
                <a:ea typeface="+mn-ea"/>
                <a:cs typeface="+mn-cs"/>
              </a:rPr>
              <a:t>RECOVERY CAPITAL</a:t>
            </a:r>
          </a:p>
        </p:txBody>
      </p:sp>
      <p:sp>
        <p:nvSpPr>
          <p:cNvPr id="5" name="Right Arrow 4">
            <a:extLst>
              <a:ext uri="{FF2B5EF4-FFF2-40B4-BE49-F238E27FC236}">
                <a16:creationId xmlns:a16="http://schemas.microsoft.com/office/drawing/2014/main" id="{AB55949E-221C-6CD5-BA8B-163FCA5F7068}"/>
              </a:ext>
            </a:extLst>
          </p:cNvPr>
          <p:cNvSpPr/>
          <p:nvPr/>
        </p:nvSpPr>
        <p:spPr>
          <a:xfrm>
            <a:off x="4855291" y="699399"/>
            <a:ext cx="920324" cy="36439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6" name="Right Arrow 5">
            <a:extLst>
              <a:ext uri="{FF2B5EF4-FFF2-40B4-BE49-F238E27FC236}">
                <a16:creationId xmlns:a16="http://schemas.microsoft.com/office/drawing/2014/main" id="{E495B88D-E618-4998-FA5D-F9604937751E}"/>
              </a:ext>
            </a:extLst>
          </p:cNvPr>
          <p:cNvSpPr/>
          <p:nvPr/>
        </p:nvSpPr>
        <p:spPr>
          <a:xfrm rot="10800000">
            <a:off x="5845731" y="703323"/>
            <a:ext cx="920324" cy="36439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7" name="Picture 6">
            <a:extLst>
              <a:ext uri="{FF2B5EF4-FFF2-40B4-BE49-F238E27FC236}">
                <a16:creationId xmlns:a16="http://schemas.microsoft.com/office/drawing/2014/main" id="{45C63D6F-8DDD-9ACD-EAC7-279DAB3490DF}"/>
              </a:ext>
            </a:extLst>
          </p:cNvPr>
          <p:cNvPicPr>
            <a:picLocks noChangeAspect="1"/>
          </p:cNvPicPr>
          <p:nvPr/>
        </p:nvPicPr>
        <p:blipFill rotWithShape="1">
          <a:blip r:embed="rId2">
            <a:extLst>
              <a:ext uri="{28A0092B-C50C-407E-A947-70E740481C1C}">
                <a14:useLocalDpi xmlns:a14="http://schemas.microsoft.com/office/drawing/2010/main" val="0"/>
              </a:ext>
            </a:extLst>
          </a:blip>
          <a:srcRect l="4410" t="18758" r="67556" b="33846"/>
          <a:stretch/>
        </p:blipFill>
        <p:spPr>
          <a:xfrm>
            <a:off x="206759" y="1665081"/>
            <a:ext cx="3703852" cy="2296395"/>
          </a:xfrm>
          <a:prstGeom prst="rect">
            <a:avLst/>
          </a:prstGeom>
        </p:spPr>
      </p:pic>
      <p:pic>
        <p:nvPicPr>
          <p:cNvPr id="8" name="Picture 7">
            <a:extLst>
              <a:ext uri="{FF2B5EF4-FFF2-40B4-BE49-F238E27FC236}">
                <a16:creationId xmlns:a16="http://schemas.microsoft.com/office/drawing/2014/main" id="{4F482A16-928D-0FAC-8ABF-CB13773DBE1D}"/>
              </a:ext>
            </a:extLst>
          </p:cNvPr>
          <p:cNvPicPr>
            <a:picLocks noChangeAspect="1"/>
          </p:cNvPicPr>
          <p:nvPr/>
        </p:nvPicPr>
        <p:blipFill rotWithShape="1">
          <a:blip r:embed="rId2">
            <a:extLst>
              <a:ext uri="{28A0092B-C50C-407E-A947-70E740481C1C}">
                <a14:useLocalDpi xmlns:a14="http://schemas.microsoft.com/office/drawing/2010/main" val="0"/>
              </a:ext>
            </a:extLst>
          </a:blip>
          <a:srcRect l="70133" t="18758" r="931" b="33846"/>
          <a:stretch/>
        </p:blipFill>
        <p:spPr>
          <a:xfrm>
            <a:off x="8034355" y="1707192"/>
            <a:ext cx="3823051" cy="2296395"/>
          </a:xfrm>
          <a:prstGeom prst="rect">
            <a:avLst/>
          </a:prstGeom>
        </p:spPr>
      </p:pic>
      <p:pic>
        <p:nvPicPr>
          <p:cNvPr id="9" name="Picture 8">
            <a:extLst>
              <a:ext uri="{FF2B5EF4-FFF2-40B4-BE49-F238E27FC236}">
                <a16:creationId xmlns:a16="http://schemas.microsoft.com/office/drawing/2014/main" id="{877D39F0-9EE2-C459-13A3-2EA16D2202CC}"/>
              </a:ext>
            </a:extLst>
          </p:cNvPr>
          <p:cNvPicPr>
            <a:picLocks noChangeAspect="1"/>
          </p:cNvPicPr>
          <p:nvPr/>
        </p:nvPicPr>
        <p:blipFill rotWithShape="1">
          <a:blip r:embed="rId2">
            <a:extLst>
              <a:ext uri="{28A0092B-C50C-407E-A947-70E740481C1C}">
                <a14:useLocalDpi xmlns:a14="http://schemas.microsoft.com/office/drawing/2010/main" val="0"/>
              </a:ext>
            </a:extLst>
          </a:blip>
          <a:srcRect l="37654" t="18758" r="35305" b="33846"/>
          <a:stretch/>
        </p:blipFill>
        <p:spPr>
          <a:xfrm>
            <a:off x="4294069" y="1665081"/>
            <a:ext cx="3572491" cy="2296395"/>
          </a:xfrm>
          <a:prstGeom prst="rect">
            <a:avLst/>
          </a:prstGeom>
        </p:spPr>
      </p:pic>
      <p:sp>
        <p:nvSpPr>
          <p:cNvPr id="10" name="Right Arrow 9">
            <a:extLst>
              <a:ext uri="{FF2B5EF4-FFF2-40B4-BE49-F238E27FC236}">
                <a16:creationId xmlns:a16="http://schemas.microsoft.com/office/drawing/2014/main" id="{1D1B40FF-8C0F-B8F6-3AD8-B1AE241B8F64}"/>
              </a:ext>
            </a:extLst>
          </p:cNvPr>
          <p:cNvSpPr/>
          <p:nvPr/>
        </p:nvSpPr>
        <p:spPr>
          <a:xfrm>
            <a:off x="1171458" y="4276196"/>
            <a:ext cx="10600300" cy="9144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SOCIAL NETWORK CHANGE THROUGHOUT RECOVERY</a:t>
            </a:r>
          </a:p>
        </p:txBody>
      </p:sp>
      <p:sp>
        <p:nvSpPr>
          <p:cNvPr id="11" name="Text Placeholder 5">
            <a:extLst>
              <a:ext uri="{FF2B5EF4-FFF2-40B4-BE49-F238E27FC236}">
                <a16:creationId xmlns:a16="http://schemas.microsoft.com/office/drawing/2014/main" id="{E4E90985-440D-FA2E-D6A1-547D63F99A4D}"/>
              </a:ext>
            </a:extLst>
          </p:cNvPr>
          <p:cNvSpPr>
            <a:spLocks noGrp="1"/>
          </p:cNvSpPr>
          <p:nvPr>
            <p:ph type="body" sz="quarter" idx="1"/>
          </p:nvPr>
        </p:nvSpPr>
        <p:spPr>
          <a:xfrm>
            <a:off x="4665936" y="6059560"/>
            <a:ext cx="3279913" cy="533401"/>
          </a:xfrm>
        </p:spPr>
        <p:txBody>
          <a:bodyPr>
            <a:normAutofit/>
          </a:bodyPr>
          <a:lstStyle/>
          <a:p>
            <a:r>
              <a:rPr lang="en-US" sz="1050" b="0" dirty="0"/>
              <a:t>Kay &amp; Monaghan, 2019; Best et al., 2016 </a:t>
            </a:r>
          </a:p>
        </p:txBody>
      </p:sp>
      <p:pic>
        <p:nvPicPr>
          <p:cNvPr id="12" name="Graphic 11" descr="Walk with solid fill">
            <a:extLst>
              <a:ext uri="{FF2B5EF4-FFF2-40B4-BE49-F238E27FC236}">
                <a16:creationId xmlns:a16="http://schemas.microsoft.com/office/drawing/2014/main" id="{D52FE2EB-8B19-62B2-4658-FD3D626FB8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7057" y="4162611"/>
            <a:ext cx="914400" cy="914400"/>
          </a:xfrm>
          <a:prstGeom prst="rect">
            <a:avLst/>
          </a:prstGeom>
        </p:spPr>
      </p:pic>
      <p:pic>
        <p:nvPicPr>
          <p:cNvPr id="2" name="Picture 1" descr="A black and red circle with white text&#10;&#10;Description automatically generated">
            <a:extLst>
              <a:ext uri="{FF2B5EF4-FFF2-40B4-BE49-F238E27FC236}">
                <a16:creationId xmlns:a16="http://schemas.microsoft.com/office/drawing/2014/main" id="{C0F62789-6E3D-5360-C0DD-8A409A807E09}"/>
              </a:ext>
            </a:extLst>
          </p:cNvPr>
          <p:cNvPicPr>
            <a:picLocks noChangeAspect="1"/>
          </p:cNvPicPr>
          <p:nvPr/>
        </p:nvPicPr>
        <p:blipFill>
          <a:blip r:embed="rId5"/>
          <a:stretch>
            <a:fillRect/>
          </a:stretch>
        </p:blipFill>
        <p:spPr>
          <a:xfrm>
            <a:off x="360862" y="5505316"/>
            <a:ext cx="998921" cy="820952"/>
          </a:xfrm>
          <a:prstGeom prst="rect">
            <a:avLst/>
          </a:prstGeom>
        </p:spPr>
      </p:pic>
    </p:spTree>
    <p:extLst>
      <p:ext uri="{BB962C8B-B14F-4D97-AF65-F5344CB8AC3E}">
        <p14:creationId xmlns:p14="http://schemas.microsoft.com/office/powerpoint/2010/main" val="346369815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id="{FA360745-FDC3-D99E-C2AA-D02659159F17}"/>
              </a:ext>
            </a:extLst>
          </p:cNvPr>
          <p:cNvSpPr txBox="1">
            <a:spLocks/>
          </p:cNvSpPr>
          <p:nvPr/>
        </p:nvSpPr>
        <p:spPr>
          <a:xfrm>
            <a:off x="838201" y="300580"/>
            <a:ext cx="9829800" cy="1089529"/>
          </a:xfrm>
          <a:prstGeom prst="rect">
            <a:avLst/>
          </a:prstGeom>
        </p:spPr>
        <p:txBody>
          <a:bodyPr vert="horz" lIns="91440" tIns="45720" rIns="91440" bIns="45720" rtlCol="0" anchor="ctr">
            <a:normAutofit/>
          </a:bodyPr>
          <a:lstStyle>
            <a:lvl1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1pPr>
            <a:lvl2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2pPr>
            <a:lvl3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3pPr>
            <a:lvl4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4pPr>
            <a:lvl5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5pPr>
            <a:lvl6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6pPr>
            <a:lvl7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7pPr>
            <a:lvl8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8pPr>
            <a:lvl9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9pPr>
          </a:lstStyle>
          <a:p>
            <a:pPr marL="0" marR="0" lvl="0" indent="0" defTabSz="914400" fontAlgn="auto">
              <a:spcBef>
                <a:spcPct val="0"/>
              </a:spcBef>
              <a:spcAft>
                <a:spcPts val="600"/>
              </a:spcAft>
              <a:buClrTx/>
              <a:buSzTx/>
              <a:tabLst/>
              <a:defRPr/>
            </a:pPr>
            <a:r>
              <a:rPr kumimoji="0" lang="en-US" sz="3600" b="0" i="0" u="none" strike="noStrike" kern="1200" cap="none" spc="0" normalizeH="0" baseline="0" noProof="0">
                <a:ln>
                  <a:noFill/>
                </a:ln>
                <a:solidFill>
                  <a:srgbClr val="FFFFFF"/>
                </a:solidFill>
                <a:effectLst/>
                <a:uLnTx/>
                <a:uFillTx/>
                <a:latin typeface="+mj-lt"/>
                <a:ea typeface="+mj-ea"/>
                <a:cs typeface="+mj-cs"/>
                <a:sym typeface="Arial"/>
              </a:rPr>
              <a:t>Pilot Study with 28 “Recovering” Youth Participants</a:t>
            </a:r>
          </a:p>
        </p:txBody>
      </p:sp>
      <p:sp>
        <p:nvSpPr>
          <p:cNvPr id="13"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5"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7"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E10BD544-CEC9-FC99-B5CD-5E0674AA976D}"/>
              </a:ext>
            </a:extLst>
          </p:cNvPr>
          <p:cNvSpPr txBox="1"/>
          <p:nvPr/>
        </p:nvSpPr>
        <p:spPr>
          <a:xfrm>
            <a:off x="2189390" y="2211233"/>
            <a:ext cx="8380190" cy="3154710"/>
          </a:xfrm>
          <a:prstGeom prst="rect">
            <a:avLst/>
          </a:prstGeom>
          <a:noFill/>
        </p:spPr>
        <p:txBody>
          <a:bodyPr wrap="square" rtlCol="0">
            <a:spAutoFit/>
          </a:bodyPr>
          <a:lstStyle/>
          <a:p>
            <a:pPr marL="297172" indent="-297172" defTabSz="713232">
              <a:lnSpc>
                <a:spcPct val="150000"/>
              </a:lnSpc>
              <a:spcAft>
                <a:spcPts val="600"/>
              </a:spcAft>
              <a:buFont typeface="Arial" panose="020B0604020202020204" pitchFamily="34" charset="0"/>
              <a:buChar char="•"/>
              <a:defRPr/>
            </a:pPr>
            <a:r>
              <a:rPr lang="en-US" sz="2000" kern="1200" dirty="0">
                <a:solidFill>
                  <a:prstClr val="black"/>
                </a:solidFill>
                <a:latin typeface="Calibri" panose="020F0502020204030204"/>
                <a:ea typeface="+mn-ea"/>
                <a:cs typeface="+mn-cs"/>
              </a:rPr>
              <a:t>20 male; 7 female; 1 non-binary: 14-19 years (M=17.32, SD=1.23)</a:t>
            </a:r>
          </a:p>
          <a:p>
            <a:pPr marL="297172" indent="-297172" defTabSz="713232">
              <a:lnSpc>
                <a:spcPct val="150000"/>
              </a:lnSpc>
              <a:spcAft>
                <a:spcPts val="600"/>
              </a:spcAft>
              <a:buFont typeface="Arial" panose="020B0604020202020204" pitchFamily="34" charset="0"/>
              <a:buChar char="•"/>
              <a:defRPr/>
            </a:pPr>
            <a:r>
              <a:rPr lang="en-US" sz="2000" kern="1200" dirty="0">
                <a:solidFill>
                  <a:prstClr val="black"/>
                </a:solidFill>
                <a:latin typeface="Calibri" panose="020F0502020204030204"/>
                <a:ea typeface="+mn-ea"/>
                <a:cs typeface="+mn-cs"/>
              </a:rPr>
              <a:t>18 Non-Hispanic, White (64%)</a:t>
            </a:r>
          </a:p>
          <a:p>
            <a:pPr marL="297172" indent="-297172" defTabSz="713232">
              <a:lnSpc>
                <a:spcPct val="150000"/>
              </a:lnSpc>
              <a:spcAft>
                <a:spcPts val="600"/>
              </a:spcAft>
              <a:buFont typeface="Arial" panose="020B0604020202020204" pitchFamily="34" charset="0"/>
              <a:buChar char="•"/>
              <a:defRPr/>
            </a:pPr>
            <a:r>
              <a:rPr lang="en-US" sz="2000" kern="1200" dirty="0">
                <a:solidFill>
                  <a:prstClr val="black"/>
                </a:solidFill>
                <a:latin typeface="Calibri" panose="020F0502020204030204"/>
                <a:ea typeface="+mn-ea"/>
                <a:cs typeface="+mn-cs"/>
              </a:rPr>
              <a:t>20 recruited from recovery high schools* </a:t>
            </a:r>
          </a:p>
          <a:p>
            <a:pPr marL="297172" indent="-297172" defTabSz="713232">
              <a:lnSpc>
                <a:spcPct val="150000"/>
              </a:lnSpc>
              <a:spcAft>
                <a:spcPts val="600"/>
              </a:spcAft>
              <a:buFont typeface="Arial" panose="020B0604020202020204" pitchFamily="34" charset="0"/>
              <a:buChar char="•"/>
              <a:defRPr/>
            </a:pPr>
            <a:r>
              <a:rPr lang="en-US" sz="2000" kern="1200" dirty="0">
                <a:solidFill>
                  <a:prstClr val="black"/>
                </a:solidFill>
                <a:latin typeface="Calibri" panose="020F0502020204030204"/>
                <a:ea typeface="+mn-ea"/>
                <a:cs typeface="+mn-cs"/>
              </a:rPr>
              <a:t>3 focus groups; 22 individual maps</a:t>
            </a:r>
          </a:p>
          <a:p>
            <a:pPr marL="297172" indent="-297172" defTabSz="713232">
              <a:lnSpc>
                <a:spcPct val="150000"/>
              </a:lnSpc>
              <a:spcAft>
                <a:spcPts val="600"/>
              </a:spcAft>
              <a:buFont typeface="Arial" panose="020B0604020202020204" pitchFamily="34" charset="0"/>
              <a:buChar char="•"/>
              <a:defRPr/>
            </a:pPr>
            <a:r>
              <a:rPr lang="en-US" sz="2000" kern="1200" dirty="0">
                <a:solidFill>
                  <a:prstClr val="black"/>
                </a:solidFill>
                <a:latin typeface="Calibri" panose="020F0502020204030204"/>
                <a:ea typeface="+mn-ea"/>
                <a:cs typeface="+mn-cs"/>
              </a:rPr>
              <a:t>Primarily virtual, video-recorded (Zoom)</a:t>
            </a:r>
          </a:p>
          <a:p>
            <a:pPr marL="285744" marR="0" lvl="0" indent="-285744"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Placeholder 5">
            <a:extLst>
              <a:ext uri="{FF2B5EF4-FFF2-40B4-BE49-F238E27FC236}">
                <a16:creationId xmlns:a16="http://schemas.microsoft.com/office/drawing/2014/main" id="{C762069C-BE4E-D1DF-D0B5-197F98E4FD1C}"/>
              </a:ext>
            </a:extLst>
          </p:cNvPr>
          <p:cNvSpPr>
            <a:spLocks/>
          </p:cNvSpPr>
          <p:nvPr/>
        </p:nvSpPr>
        <p:spPr>
          <a:xfrm>
            <a:off x="2011128" y="5580768"/>
            <a:ext cx="8169743" cy="834734"/>
          </a:xfrm>
          <a:prstGeom prst="rect">
            <a:avLst/>
          </a:prstGeom>
        </p:spPr>
        <p:txBody>
          <a:bodyPr>
            <a:normAutofit/>
          </a:bodyPr>
          <a:lstStyle/>
          <a:p>
            <a:pPr defTabSz="713232">
              <a:spcAft>
                <a:spcPts val="600"/>
              </a:spcAft>
            </a:pPr>
            <a:r>
              <a:rPr lang="en-US" sz="1050" kern="1200" dirty="0" err="1">
                <a:solidFill>
                  <a:srgbClr val="672666"/>
                </a:solidFill>
                <a:latin typeface="Arial" panose="020B0604020202020204" pitchFamily="34" charset="0"/>
                <a:cs typeface="Arial" panose="020B0604020202020204" pitchFamily="34" charset="0"/>
              </a:rPr>
              <a:t>Jurinsky</a:t>
            </a:r>
            <a:r>
              <a:rPr lang="en-US" sz="1050" kern="1200" dirty="0">
                <a:solidFill>
                  <a:srgbClr val="672666"/>
                </a:solidFill>
                <a:latin typeface="Arial" panose="020B0604020202020204" pitchFamily="34" charset="0"/>
                <a:cs typeface="Arial" panose="020B0604020202020204" pitchFamily="34" charset="0"/>
              </a:rPr>
              <a:t>, J., Cowie, K., Blyth, S., &amp; Hennessy, E. A. (2023). “A lot better than it used to be”: a qualitative study of adolescents’ dynamic social recovery capital. Addiction Research &amp; Theory, 31(2), 77-83.</a:t>
            </a:r>
          </a:p>
          <a:p>
            <a:pPr defTabSz="713232">
              <a:spcAft>
                <a:spcPts val="600"/>
              </a:spcAft>
            </a:pPr>
            <a:r>
              <a:rPr lang="en-US" sz="1050" kern="1200" dirty="0">
                <a:solidFill>
                  <a:srgbClr val="672666"/>
                </a:solidFill>
                <a:latin typeface="Arial" panose="020B0604020202020204" pitchFamily="34" charset="0"/>
                <a:cs typeface="Arial" panose="020B0604020202020204" pitchFamily="34" charset="0"/>
              </a:rPr>
              <a:t>Blyth, S. H., Cowie, K., </a:t>
            </a:r>
            <a:r>
              <a:rPr lang="en-US" sz="1050" kern="1200" dirty="0" err="1">
                <a:solidFill>
                  <a:srgbClr val="672666"/>
                </a:solidFill>
                <a:latin typeface="Arial" panose="020B0604020202020204" pitchFamily="34" charset="0"/>
                <a:cs typeface="Arial" panose="020B0604020202020204" pitchFamily="34" charset="0"/>
              </a:rPr>
              <a:t>Jurinsky</a:t>
            </a:r>
            <a:r>
              <a:rPr lang="en-US" sz="1050" kern="1200" dirty="0">
                <a:solidFill>
                  <a:srgbClr val="672666"/>
                </a:solidFill>
                <a:latin typeface="Arial" panose="020B0604020202020204" pitchFamily="34" charset="0"/>
                <a:cs typeface="Arial" panose="020B0604020202020204" pitchFamily="34" charset="0"/>
              </a:rPr>
              <a:t>, J., &amp; Hennessy, E. A. (2023). A qualitative examination of social identity and stigma among adolescents recovering from alcohol or drug use. Addictive Behaviors Reports, 18, 100505.</a:t>
            </a:r>
            <a:endParaRPr lang="en-US" sz="1050" b="0" dirty="0">
              <a:solidFill>
                <a:srgbClr val="672666"/>
              </a:solidFill>
              <a:latin typeface="Arial" panose="020B0604020202020204" pitchFamily="34" charset="0"/>
              <a:cs typeface="Arial" panose="020B0604020202020204" pitchFamily="34" charset="0"/>
            </a:endParaRPr>
          </a:p>
        </p:txBody>
      </p:sp>
      <p:pic>
        <p:nvPicPr>
          <p:cNvPr id="4" name="Picture 3" descr="A black and red circle with white text&#10;&#10;Description automatically generated">
            <a:extLst>
              <a:ext uri="{FF2B5EF4-FFF2-40B4-BE49-F238E27FC236}">
                <a16:creationId xmlns:a16="http://schemas.microsoft.com/office/drawing/2014/main" id="{650B0D85-CF57-C345-F1EB-FFB3155AADA0}"/>
              </a:ext>
            </a:extLst>
          </p:cNvPr>
          <p:cNvPicPr>
            <a:picLocks noChangeAspect="1"/>
          </p:cNvPicPr>
          <p:nvPr/>
        </p:nvPicPr>
        <p:blipFill>
          <a:blip r:embed="rId2"/>
          <a:stretch>
            <a:fillRect/>
          </a:stretch>
        </p:blipFill>
        <p:spPr>
          <a:xfrm>
            <a:off x="231653" y="5580768"/>
            <a:ext cx="998921" cy="820952"/>
          </a:xfrm>
          <a:prstGeom prst="rect">
            <a:avLst/>
          </a:prstGeom>
        </p:spPr>
      </p:pic>
    </p:spTree>
    <p:extLst>
      <p:ext uri="{BB962C8B-B14F-4D97-AF65-F5344CB8AC3E}">
        <p14:creationId xmlns:p14="http://schemas.microsoft.com/office/powerpoint/2010/main" val="1967813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8843925B-9EFB-F51F-13E7-FB62F7227F6A}"/>
              </a:ext>
            </a:extLst>
          </p:cNvPr>
          <p:cNvSpPr txBox="1">
            <a:spLocks/>
          </p:cNvSpPr>
          <p:nvPr/>
        </p:nvSpPr>
        <p:spPr>
          <a:xfrm>
            <a:off x="838201" y="300580"/>
            <a:ext cx="9829800" cy="1089529"/>
          </a:xfrm>
          <a:prstGeom prst="rect">
            <a:avLst/>
          </a:prstGeom>
        </p:spPr>
        <p:txBody>
          <a:bodyPr vert="horz" lIns="91440" tIns="45720" rIns="91440" bIns="45720" rtlCol="0" anchor="ctr">
            <a:normAutofit/>
          </a:bodyPr>
          <a:lstStyle>
            <a:lvl1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1pPr>
            <a:lvl2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2pPr>
            <a:lvl3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3pPr>
            <a:lvl4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4pPr>
            <a:lvl5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5pPr>
            <a:lvl6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6pPr>
            <a:lvl7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7pPr>
            <a:lvl8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8pPr>
            <a:lvl9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9pPr>
          </a:lstStyle>
          <a:p>
            <a:pPr defTabSz="914400">
              <a:spcBef>
                <a:spcPct val="0"/>
              </a:spcBef>
              <a:spcAft>
                <a:spcPts val="600"/>
              </a:spcAft>
            </a:pPr>
            <a:r>
              <a:rPr lang="en-US" sz="3600" kern="1200">
                <a:solidFill>
                  <a:srgbClr val="FFFFFF"/>
                </a:solidFill>
                <a:latin typeface="+mj-lt"/>
                <a:ea typeface="+mj-ea"/>
                <a:cs typeface="+mj-cs"/>
              </a:rPr>
              <a:t>Study Activities</a:t>
            </a:r>
          </a:p>
        </p:txBody>
      </p:sp>
      <p:sp>
        <p:nvSpPr>
          <p:cNvPr id="13"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5"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7"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94BB38F1-A167-74BC-C721-E20C2BBDBD69}"/>
              </a:ext>
            </a:extLst>
          </p:cNvPr>
          <p:cNvSpPr txBox="1"/>
          <p:nvPr/>
        </p:nvSpPr>
        <p:spPr>
          <a:xfrm>
            <a:off x="838201" y="2211233"/>
            <a:ext cx="5271317" cy="2622256"/>
          </a:xfrm>
          <a:prstGeom prst="rect">
            <a:avLst/>
          </a:prstGeom>
          <a:noFill/>
        </p:spPr>
        <p:txBody>
          <a:bodyPr wrap="square" rtlCol="0">
            <a:spAutoFit/>
          </a:bodyPr>
          <a:lstStyle/>
          <a:p>
            <a:pPr marL="208593" indent="-208593" defTabSz="667512">
              <a:lnSpc>
                <a:spcPct val="200000"/>
              </a:lnSpc>
              <a:spcAft>
                <a:spcPts val="600"/>
              </a:spcAft>
              <a:buFont typeface="Arial" panose="020B0604020202020204" pitchFamily="34" charset="0"/>
              <a:buChar char="•"/>
            </a:pPr>
            <a:r>
              <a:rPr lang="en-US" sz="2000" kern="1200" dirty="0">
                <a:solidFill>
                  <a:schemeClr val="tx1"/>
                </a:solidFill>
                <a:latin typeface="+mn-lt"/>
                <a:ea typeface="+mn-ea"/>
                <a:cs typeface="+mn-cs"/>
              </a:rPr>
              <a:t>Facilitated Social Identity Map</a:t>
            </a:r>
          </a:p>
          <a:p>
            <a:pPr marL="208593" indent="-208593" defTabSz="667512">
              <a:lnSpc>
                <a:spcPct val="200000"/>
              </a:lnSpc>
              <a:spcAft>
                <a:spcPts val="600"/>
              </a:spcAft>
              <a:buFont typeface="Arial" panose="020B0604020202020204" pitchFamily="34" charset="0"/>
              <a:buChar char="•"/>
            </a:pPr>
            <a:r>
              <a:rPr lang="en-US" sz="2000" kern="1200" dirty="0">
                <a:solidFill>
                  <a:schemeClr val="tx1"/>
                </a:solidFill>
                <a:latin typeface="+mn-lt"/>
                <a:ea typeface="+mn-ea"/>
                <a:cs typeface="+mn-cs"/>
              </a:rPr>
              <a:t>Brief demographic survey</a:t>
            </a:r>
          </a:p>
          <a:p>
            <a:pPr marL="208593" indent="-208593" defTabSz="667512">
              <a:lnSpc>
                <a:spcPct val="200000"/>
              </a:lnSpc>
              <a:spcAft>
                <a:spcPts val="600"/>
              </a:spcAft>
              <a:buFont typeface="Arial" panose="020B0604020202020204" pitchFamily="34" charset="0"/>
              <a:buChar char="•"/>
            </a:pPr>
            <a:r>
              <a:rPr lang="en-US" sz="2000" kern="1200" dirty="0">
                <a:solidFill>
                  <a:schemeClr val="tx1"/>
                </a:solidFill>
                <a:latin typeface="+mn-lt"/>
                <a:ea typeface="+mn-ea"/>
                <a:cs typeface="+mn-cs"/>
              </a:rPr>
              <a:t>Interview to reflect on completed SIM and the process of completing it</a:t>
            </a:r>
            <a:endParaRPr lang="en-US" sz="2000" dirty="0"/>
          </a:p>
        </p:txBody>
      </p:sp>
      <p:pic>
        <p:nvPicPr>
          <p:cNvPr id="5" name="Picture 4" descr="A diagram of a family&#10;&#10;Description automatically generated with medium confidence">
            <a:extLst>
              <a:ext uri="{FF2B5EF4-FFF2-40B4-BE49-F238E27FC236}">
                <a16:creationId xmlns:a16="http://schemas.microsoft.com/office/drawing/2014/main" id="{2FACEEDD-47DD-823A-DF05-45198AE27A33}"/>
              </a:ext>
            </a:extLst>
          </p:cNvPr>
          <p:cNvPicPr>
            <a:picLocks noChangeAspect="1"/>
          </p:cNvPicPr>
          <p:nvPr/>
        </p:nvPicPr>
        <p:blipFill rotWithShape="1">
          <a:blip r:embed="rId3">
            <a:extLst>
              <a:ext uri="{28A0092B-C50C-407E-A947-70E740481C1C}">
                <a14:useLocalDpi xmlns:a14="http://schemas.microsoft.com/office/drawing/2010/main" val="0"/>
              </a:ext>
            </a:extLst>
          </a:blip>
          <a:srcRect l="11528"/>
          <a:stretch/>
        </p:blipFill>
        <p:spPr>
          <a:xfrm rot="5400000">
            <a:off x="6934746" y="1746155"/>
            <a:ext cx="2776084" cy="4060710"/>
          </a:xfrm>
          <a:prstGeom prst="rect">
            <a:avLst/>
          </a:prstGeom>
        </p:spPr>
      </p:pic>
      <p:sp>
        <p:nvSpPr>
          <p:cNvPr id="6" name="TextBox 5">
            <a:extLst>
              <a:ext uri="{FF2B5EF4-FFF2-40B4-BE49-F238E27FC236}">
                <a16:creationId xmlns:a16="http://schemas.microsoft.com/office/drawing/2014/main" id="{5C6C7B98-28AF-1CBC-D5F6-CE55BDE043C5}"/>
              </a:ext>
            </a:extLst>
          </p:cNvPr>
          <p:cNvSpPr txBox="1"/>
          <p:nvPr/>
        </p:nvSpPr>
        <p:spPr>
          <a:xfrm>
            <a:off x="3278393" y="6201708"/>
            <a:ext cx="4949416" cy="253916"/>
          </a:xfrm>
          <a:prstGeom prst="rect">
            <a:avLst/>
          </a:prstGeom>
          <a:noFill/>
        </p:spPr>
        <p:txBody>
          <a:bodyPr wrap="square" rtlCol="0">
            <a:spAutoFit/>
          </a:bodyPr>
          <a:lstStyle/>
          <a:p>
            <a:pPr defTabSz="667512">
              <a:spcAft>
                <a:spcPts val="600"/>
              </a:spcAft>
            </a:pPr>
            <a:r>
              <a:rPr lang="en-US" sz="1050" kern="1200" dirty="0">
                <a:solidFill>
                  <a:srgbClr val="672666"/>
                </a:solidFill>
                <a:latin typeface="Arial" panose="020B0604020202020204" pitchFamily="34" charset="0"/>
                <a:ea typeface="+mn-ea"/>
                <a:cs typeface="Arial" panose="020B0604020202020204" pitchFamily="34" charset="0"/>
              </a:rPr>
              <a:t>Beckwith et al., 2018; Best et al., 2018; Cruwys et al., 2016; Haslam et al., 2017</a:t>
            </a:r>
            <a:endParaRPr lang="en-US" sz="1050" dirty="0">
              <a:solidFill>
                <a:srgbClr val="672666"/>
              </a:solidFill>
              <a:latin typeface="Arial" panose="020B0604020202020204" pitchFamily="34" charset="0"/>
              <a:cs typeface="Arial" panose="020B0604020202020204" pitchFamily="34" charset="0"/>
            </a:endParaRPr>
          </a:p>
        </p:txBody>
      </p:sp>
      <p:pic>
        <p:nvPicPr>
          <p:cNvPr id="9" name="Picture 8" descr="A black and red circle with white text&#10;&#10;Description automatically generated">
            <a:extLst>
              <a:ext uri="{FF2B5EF4-FFF2-40B4-BE49-F238E27FC236}">
                <a16:creationId xmlns:a16="http://schemas.microsoft.com/office/drawing/2014/main" id="{D919F9C5-1A6D-F0C0-8165-67423AAE6C23}"/>
              </a:ext>
            </a:extLst>
          </p:cNvPr>
          <p:cNvPicPr>
            <a:picLocks noChangeAspect="1"/>
          </p:cNvPicPr>
          <p:nvPr/>
        </p:nvPicPr>
        <p:blipFill>
          <a:blip r:embed="rId4"/>
          <a:stretch>
            <a:fillRect/>
          </a:stretch>
        </p:blipFill>
        <p:spPr>
          <a:xfrm>
            <a:off x="338740" y="5380756"/>
            <a:ext cx="998921" cy="820952"/>
          </a:xfrm>
          <a:prstGeom prst="rect">
            <a:avLst/>
          </a:prstGeom>
        </p:spPr>
      </p:pic>
    </p:spTree>
    <p:extLst>
      <p:ext uri="{BB962C8B-B14F-4D97-AF65-F5344CB8AC3E}">
        <p14:creationId xmlns:p14="http://schemas.microsoft.com/office/powerpoint/2010/main" val="307125390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024687B-3153-123C-0A8C-D7D007FAF1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29" name="Rectangle 28">
              <a:extLst>
                <a:ext uri="{FF2B5EF4-FFF2-40B4-BE49-F238E27FC236}">
                  <a16:creationId xmlns:a16="http://schemas.microsoft.com/office/drawing/2014/main" id="{8D6305F5-7509-0BF5-12D3-30451FCD7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71C5C7A-6D55-5B27-646E-39C962693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3B3B1F4-948C-963C-E6EA-60CF7FBFA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1">
            <a:extLst>
              <a:ext uri="{FF2B5EF4-FFF2-40B4-BE49-F238E27FC236}">
                <a16:creationId xmlns:a16="http://schemas.microsoft.com/office/drawing/2014/main" id="{27C12813-5FF5-D2A6-1BAE-39E2F40C7DB7}"/>
              </a:ext>
            </a:extLst>
          </p:cNvPr>
          <p:cNvSpPr txBox="1">
            <a:spLocks/>
          </p:cNvSpPr>
          <p:nvPr/>
        </p:nvSpPr>
        <p:spPr>
          <a:xfrm>
            <a:off x="876691" y="301843"/>
            <a:ext cx="10477109" cy="1003532"/>
          </a:xfrm>
          <a:prstGeom prst="rect">
            <a:avLst/>
          </a:prstGeom>
        </p:spPr>
        <p:txBody>
          <a:bodyPr vert="horz" lIns="91440" tIns="45720" rIns="91440" bIns="45720" rtlCol="0" anchor="ctr">
            <a:normAutofit/>
          </a:bodyPr>
          <a:lstStyle>
            <a:lvl1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1pPr>
            <a:lvl2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2pPr>
            <a:lvl3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3pPr>
            <a:lvl4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4pPr>
            <a:lvl5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5pPr>
            <a:lvl6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6pPr>
            <a:lvl7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7pPr>
            <a:lvl8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8pPr>
            <a:lvl9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9pPr>
          </a:lstStyle>
          <a:p>
            <a:pPr marL="0" marR="0" lvl="0" indent="0" defTabSz="914400" fontAlgn="auto">
              <a:spcBef>
                <a:spcPct val="0"/>
              </a:spcBef>
              <a:spcAft>
                <a:spcPts val="600"/>
              </a:spcAft>
              <a:buClrTx/>
              <a:buSzTx/>
              <a:tabLst/>
              <a:defRPr/>
            </a:pPr>
            <a:r>
              <a:rPr kumimoji="0" lang="en-US" sz="3200" b="0" i="0" u="none" strike="noStrike" kern="1200" cap="none" spc="0" normalizeH="0" baseline="0" noProof="0">
                <a:ln>
                  <a:noFill/>
                </a:ln>
                <a:solidFill>
                  <a:srgbClr val="FFFFFF"/>
                </a:solidFill>
                <a:effectLst/>
                <a:uLnTx/>
                <a:uFillTx/>
                <a:latin typeface="+mj-lt"/>
                <a:ea typeface="+mj-ea"/>
                <a:cs typeface="+mj-cs"/>
                <a:sym typeface="Arial"/>
              </a:rPr>
              <a:t>Relationship between days spent with groups </a:t>
            </a:r>
            <a:br>
              <a:rPr kumimoji="0" lang="en-US" sz="3200" b="0" i="0" u="none" strike="noStrike" kern="1200" cap="none" spc="0" normalizeH="0" baseline="0" noProof="0">
                <a:ln>
                  <a:noFill/>
                </a:ln>
                <a:solidFill>
                  <a:srgbClr val="FFFFFF"/>
                </a:solidFill>
                <a:effectLst/>
                <a:uLnTx/>
                <a:uFillTx/>
                <a:latin typeface="+mj-lt"/>
                <a:ea typeface="+mj-ea"/>
                <a:cs typeface="+mj-cs"/>
                <a:sym typeface="Arial"/>
              </a:rPr>
            </a:br>
            <a:r>
              <a:rPr kumimoji="0" lang="en-US" sz="3200" b="0" i="0" u="none" strike="noStrike" kern="1200" cap="none" spc="0" normalizeH="0" baseline="0" noProof="0">
                <a:ln>
                  <a:noFill/>
                </a:ln>
                <a:solidFill>
                  <a:srgbClr val="FFFFFF"/>
                </a:solidFill>
                <a:effectLst/>
                <a:uLnTx/>
                <a:uFillTx/>
                <a:latin typeface="+mj-lt"/>
                <a:ea typeface="+mj-ea"/>
                <a:cs typeface="+mj-cs"/>
                <a:sym typeface="Arial"/>
              </a:rPr>
              <a:t>and group drug use status</a:t>
            </a:r>
          </a:p>
        </p:txBody>
      </p:sp>
      <p:sp>
        <p:nvSpPr>
          <p:cNvPr id="5" name="TextBox 4">
            <a:extLst>
              <a:ext uri="{FF2B5EF4-FFF2-40B4-BE49-F238E27FC236}">
                <a16:creationId xmlns:a16="http://schemas.microsoft.com/office/drawing/2014/main" id="{940389CC-41E6-9104-8D5E-73D7CE370F85}"/>
              </a:ext>
            </a:extLst>
          </p:cNvPr>
          <p:cNvSpPr txBox="1"/>
          <p:nvPr/>
        </p:nvSpPr>
        <p:spPr>
          <a:xfrm>
            <a:off x="4368833" y="6118201"/>
            <a:ext cx="3492823" cy="276639"/>
          </a:xfrm>
          <a:prstGeom prst="rect">
            <a:avLst/>
          </a:prstGeom>
        </p:spPr>
        <p:txBody>
          <a:bodyPr vert="horz" lIns="91440" tIns="45720" rIns="91440" bIns="45720" rtlCol="0">
            <a:normAutofit fontScale="77500" lnSpcReduction="20000"/>
          </a:bodyPr>
          <a:lstStyle/>
          <a:p>
            <a:pPr marR="0" lvl="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rPr>
              <a:t>*No differences by alcohol use status</a:t>
            </a:r>
          </a:p>
        </p:txBody>
      </p:sp>
      <p:graphicFrame>
        <p:nvGraphicFramePr>
          <p:cNvPr id="4" name="Content Placeholder 3">
            <a:extLst>
              <a:ext uri="{FF2B5EF4-FFF2-40B4-BE49-F238E27FC236}">
                <a16:creationId xmlns:a16="http://schemas.microsoft.com/office/drawing/2014/main" id="{56A50B81-188F-5D29-CCB2-10C93A787196}"/>
              </a:ext>
            </a:extLst>
          </p:cNvPr>
          <p:cNvGraphicFramePr>
            <a:graphicFrameLocks/>
          </p:cNvGraphicFramePr>
          <p:nvPr>
            <p:extLst>
              <p:ext uri="{D42A27DB-BD31-4B8C-83A1-F6EECF244321}">
                <p14:modId xmlns:p14="http://schemas.microsoft.com/office/powerpoint/2010/main" val="928512050"/>
              </p:ext>
            </p:extLst>
          </p:nvPr>
        </p:nvGraphicFramePr>
        <p:xfrm>
          <a:off x="1669141" y="1860086"/>
          <a:ext cx="8853717" cy="40259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608156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30" name="Rectangle 29">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87791759-018D-C9B3-D94C-647D7DB3EB7E}"/>
              </a:ext>
            </a:extLst>
          </p:cNvPr>
          <p:cNvSpPr txBox="1">
            <a:spLocks/>
          </p:cNvSpPr>
          <p:nvPr/>
        </p:nvSpPr>
        <p:spPr>
          <a:xfrm>
            <a:off x="876691" y="301843"/>
            <a:ext cx="10477109" cy="1003532"/>
          </a:xfrm>
          <a:prstGeom prst="rect">
            <a:avLst/>
          </a:prstGeom>
        </p:spPr>
        <p:txBody>
          <a:bodyPr vert="horz" lIns="91440" tIns="45720" rIns="91440" bIns="45720" rtlCol="0" anchor="ctr">
            <a:normAutofit/>
          </a:bodyPr>
          <a:lstStyle>
            <a:lvl1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1pPr>
            <a:lvl2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2pPr>
            <a:lvl3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3pPr>
            <a:lvl4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4pPr>
            <a:lvl5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5pPr>
            <a:lvl6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6pPr>
            <a:lvl7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7pPr>
            <a:lvl8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8pPr>
            <a:lvl9pPr marL="0" marR="0" indent="0" algn="l" defTabSz="342900" rtl="0" latinLnBrk="0">
              <a:lnSpc>
                <a:spcPct val="90000"/>
              </a:lnSpc>
              <a:spcBef>
                <a:spcPts val="0"/>
              </a:spcBef>
              <a:spcAft>
                <a:spcPts val="0"/>
              </a:spcAft>
              <a:buClrTx/>
              <a:buSzTx/>
              <a:buFontTx/>
              <a:buNone/>
              <a:tabLst/>
              <a:defRPr sz="2400" b="0" i="0" u="none" strike="noStrike" cap="none" spc="0" baseline="0">
                <a:solidFill>
                  <a:srgbClr val="210138"/>
                </a:solidFill>
                <a:uFillTx/>
                <a:latin typeface="Arial"/>
                <a:ea typeface="Arial"/>
                <a:cs typeface="Arial"/>
                <a:sym typeface="Arial"/>
              </a:defRPr>
            </a:lvl9pPr>
          </a:lstStyle>
          <a:p>
            <a:pPr marL="0" marR="0" lvl="0" indent="0" defTabSz="914400" fontAlgn="auto">
              <a:spcBef>
                <a:spcPct val="0"/>
              </a:spcBef>
              <a:spcAft>
                <a:spcPts val="600"/>
              </a:spcAft>
              <a:buClrTx/>
              <a:buSzTx/>
              <a:tabLst/>
              <a:defRPr/>
            </a:pPr>
            <a:r>
              <a:rPr kumimoji="0" lang="en-US" sz="3200" b="0" i="0" u="none" strike="noStrike" kern="1200" cap="none" spc="0" normalizeH="0" baseline="0" noProof="0">
                <a:ln>
                  <a:noFill/>
                </a:ln>
                <a:solidFill>
                  <a:srgbClr val="FFFFFF"/>
                </a:solidFill>
                <a:effectLst/>
                <a:uLnTx/>
                <a:uFillTx/>
                <a:latin typeface="+mj-lt"/>
                <a:ea typeface="+mj-ea"/>
                <a:cs typeface="+mj-cs"/>
                <a:sym typeface="Arial"/>
              </a:rPr>
              <a:t>In their words…</a:t>
            </a:r>
          </a:p>
        </p:txBody>
      </p:sp>
      <p:sp>
        <p:nvSpPr>
          <p:cNvPr id="3" name="Rectangle 2">
            <a:extLst>
              <a:ext uri="{FF2B5EF4-FFF2-40B4-BE49-F238E27FC236}">
                <a16:creationId xmlns:a16="http://schemas.microsoft.com/office/drawing/2014/main" id="{F4859323-49CE-3571-D81D-B032E83673AF}"/>
              </a:ext>
            </a:extLst>
          </p:cNvPr>
          <p:cNvSpPr/>
          <p:nvPr/>
        </p:nvSpPr>
        <p:spPr>
          <a:xfrm>
            <a:off x="7235518" y="1730702"/>
            <a:ext cx="4248498" cy="2514557"/>
          </a:xfrm>
          <a:prstGeom prst="rect">
            <a:avLst/>
          </a:prstGeom>
        </p:spPr>
        <p:txBody>
          <a:bodyPr vert="horz" lIns="91440" tIns="45720" rIns="91440" bIns="45720" rtlCol="0">
            <a:normAutofit/>
          </a:bodyPr>
          <a:lstStyle/>
          <a:p>
            <a:pPr marR="0" lvl="0" fontAlgn="auto">
              <a:lnSpc>
                <a:spcPct val="90000"/>
              </a:lnSpc>
              <a:spcBef>
                <a:spcPts val="0"/>
              </a:spcBef>
              <a:spcAft>
                <a:spcPts val="600"/>
              </a:spcAft>
              <a:buClr>
                <a:srgbClr val="000000"/>
              </a:buClr>
              <a:buSzPts val="2000"/>
              <a:tabLst/>
              <a:defRPr/>
            </a:pPr>
            <a:r>
              <a:rPr kumimoji="0" lang="en-US" sz="1500" b="0" i="1" u="none" strike="noStrike" cap="none" spc="0" normalizeH="0" baseline="0" noProof="0" dirty="0">
                <a:ln>
                  <a:noFill/>
                </a:ln>
                <a:effectLst/>
                <a:uLnTx/>
                <a:uFillTx/>
                <a:latin typeface="Annai MN"/>
                <a:sym typeface="Calibri"/>
              </a:rPr>
              <a:t>"So like it’s really hard for like kids my age to like get sober and no one else is sober or even tried</a:t>
            </a:r>
            <a:r>
              <a:rPr kumimoji="0" lang="en-US" sz="1500" b="0" i="1" u="none" strike="noStrike" cap="none" spc="0" normalizeH="0" baseline="0" noProof="0" dirty="0">
                <a:ln>
                  <a:noFill/>
                </a:ln>
                <a:effectLst/>
                <a:uLnTx/>
                <a:uFillTx/>
                <a:latin typeface="Annai MN"/>
              </a:rPr>
              <a:t> </a:t>
            </a:r>
            <a:r>
              <a:rPr kumimoji="0" lang="en-US" sz="1500" b="0" i="1" u="none" strike="noStrike" cap="none" spc="0" normalizeH="0" baseline="0" noProof="0" dirty="0">
                <a:ln>
                  <a:noFill/>
                </a:ln>
                <a:effectLst/>
                <a:uLnTx/>
                <a:uFillTx/>
                <a:latin typeface="Annai MN"/>
                <a:sym typeface="Calibri"/>
              </a:rPr>
              <a:t>to get sober. So it’s really nice to have that aspect of like relatability, and also the accountability that</a:t>
            </a:r>
            <a:r>
              <a:rPr kumimoji="0" lang="en-US" sz="1500" b="0" i="1" u="none" strike="noStrike" cap="none" spc="0" normalizeH="0" baseline="0" noProof="0" dirty="0">
                <a:ln>
                  <a:noFill/>
                </a:ln>
                <a:effectLst/>
                <a:uLnTx/>
                <a:uFillTx/>
                <a:latin typeface="Annai MN"/>
              </a:rPr>
              <a:t> </a:t>
            </a:r>
            <a:r>
              <a:rPr kumimoji="0" lang="en-US" sz="1500" b="0" i="1" u="none" strike="noStrike" cap="none" spc="0" normalizeH="0" baseline="0" noProof="0" dirty="0">
                <a:ln>
                  <a:noFill/>
                </a:ln>
                <a:effectLst/>
                <a:uLnTx/>
                <a:uFillTx/>
                <a:latin typeface="Annai MN"/>
                <a:sym typeface="Calibri"/>
              </a:rPr>
              <a:t>you get...But not just by the staff, but like peer accountability</a:t>
            </a:r>
            <a:r>
              <a:rPr kumimoji="0" lang="en-US" sz="1500" b="0" i="0" u="none" strike="noStrike" cap="none" spc="0" normalizeH="0" baseline="0" noProof="0" dirty="0">
                <a:ln>
                  <a:noFill/>
                </a:ln>
                <a:effectLst/>
                <a:uLnTx/>
                <a:uFillTx/>
                <a:latin typeface="Annai MN"/>
                <a:sym typeface="Calibri"/>
              </a:rPr>
              <a:t>." (Male, 18 </a:t>
            </a:r>
            <a:r>
              <a:rPr kumimoji="0" lang="en-US" sz="1500" b="0" i="0" u="none" strike="noStrike" cap="none" spc="0" normalizeH="0" baseline="0" noProof="0" dirty="0" err="1">
                <a:ln>
                  <a:noFill/>
                </a:ln>
                <a:effectLst/>
                <a:uLnTx/>
                <a:uFillTx/>
                <a:latin typeface="Annai MN"/>
                <a:sym typeface="Calibri"/>
              </a:rPr>
              <a:t>yrs</a:t>
            </a:r>
            <a:r>
              <a:rPr kumimoji="0" lang="en-US" sz="1500" b="0" i="0" u="none" strike="noStrike" cap="none" spc="0" normalizeH="0" baseline="0" noProof="0" dirty="0">
                <a:ln>
                  <a:noFill/>
                </a:ln>
                <a:effectLst/>
                <a:uLnTx/>
                <a:uFillTx/>
                <a:latin typeface="Annai MN"/>
                <a:sym typeface="Calibri"/>
              </a:rPr>
              <a:t>)</a:t>
            </a:r>
            <a:endParaRPr kumimoji="0" lang="en-US" sz="1500" b="0" i="0" u="none" strike="noStrike" cap="none" spc="0" normalizeH="0" baseline="0" noProof="0" dirty="0">
              <a:ln>
                <a:noFill/>
              </a:ln>
              <a:effectLst/>
              <a:uLnTx/>
              <a:uFillTx/>
              <a:latin typeface="Annai MN"/>
              <a:sym typeface="Arial"/>
            </a:endParaRPr>
          </a:p>
        </p:txBody>
      </p:sp>
      <p:sp>
        <p:nvSpPr>
          <p:cNvPr id="4" name="TextBox 3">
            <a:extLst>
              <a:ext uri="{FF2B5EF4-FFF2-40B4-BE49-F238E27FC236}">
                <a16:creationId xmlns:a16="http://schemas.microsoft.com/office/drawing/2014/main" id="{CAF2B70E-5828-36CD-5FEB-C57ABE4C2B4C}"/>
              </a:ext>
            </a:extLst>
          </p:cNvPr>
          <p:cNvSpPr txBox="1"/>
          <p:nvPr/>
        </p:nvSpPr>
        <p:spPr>
          <a:xfrm>
            <a:off x="8210417" y="3904772"/>
            <a:ext cx="2298700" cy="2081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"And obviously the church friends and the recovery school, that’s obvious, but, like, everywhere else, it’s like there’s such easy access to me continuing to use…” </a:t>
            </a:r>
            <a:r>
              <a:rPr kumimoji="0" lang="en-US" sz="1500" b="0" i="0"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(Female, 17 yrs.)</a:t>
            </a:r>
          </a:p>
        </p:txBody>
      </p:sp>
      <p:sp>
        <p:nvSpPr>
          <p:cNvPr id="8" name="Content Placeholder 2">
            <a:extLst>
              <a:ext uri="{FF2B5EF4-FFF2-40B4-BE49-F238E27FC236}">
                <a16:creationId xmlns:a16="http://schemas.microsoft.com/office/drawing/2014/main" id="{3AB112F9-23BF-01B6-4FEC-660453B8650D}"/>
              </a:ext>
            </a:extLst>
          </p:cNvPr>
          <p:cNvSpPr txBox="1">
            <a:spLocks/>
          </p:cNvSpPr>
          <p:nvPr/>
        </p:nvSpPr>
        <p:spPr>
          <a:xfrm>
            <a:off x="707984" y="1630869"/>
            <a:ext cx="5662999" cy="2755628"/>
          </a:xfrm>
          <a:prstGeom prst="rect">
            <a:avLst/>
          </a:prstGeom>
        </p:spPr>
        <p:txBody>
          <a:bodyPr vert="horz" wrap="square" lIns="137160" tIns="137160" rIns="137160" bIns="137160" rtlCol="0" anchor="t">
            <a:normAutofit/>
          </a:bodyPr>
          <a:lstStyle>
            <a:lvl1pPr marL="0" indent="0" algn="l" defTabSz="914400" rtl="0" eaLnBrk="1" latinLnBrk="0" hangingPunct="1">
              <a:lnSpc>
                <a:spcPct val="90000"/>
              </a:lnSpc>
              <a:spcBef>
                <a:spcPts val="267"/>
              </a:spcBef>
              <a:buSzTx/>
              <a:buFontTx/>
              <a:buNone/>
              <a:defRPr sz="1333" b="1" kern="1200">
                <a:solidFill>
                  <a:srgbClr val="672666"/>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267"/>
              </a:spcBef>
              <a:buSzTx/>
              <a:buFontTx/>
              <a:buNone/>
              <a:defRPr sz="1333" b="1" kern="1200">
                <a:solidFill>
                  <a:srgbClr val="672666"/>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267"/>
              </a:spcBef>
              <a:buSzTx/>
              <a:buFontTx/>
              <a:buNone/>
              <a:defRPr sz="1333" b="1" kern="1200">
                <a:solidFill>
                  <a:srgbClr val="672666"/>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267"/>
              </a:spcBef>
              <a:buSzTx/>
              <a:buFontTx/>
              <a:buNone/>
              <a:defRPr sz="1333" b="1" kern="1200">
                <a:solidFill>
                  <a:srgbClr val="672666"/>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267"/>
              </a:spcBef>
              <a:buSzTx/>
              <a:buFontTx/>
              <a:buNone/>
              <a:defRPr sz="1333" b="1" kern="1200">
                <a:solidFill>
                  <a:srgbClr val="672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spcBef>
                <a:spcPts val="267"/>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"And I guess I just feel safe, more safe, even like if they’re, like, I have a few friends who are still actively using, and I have a few friends who’ve passed away and I just, like, relate to it. Like, um, I guess I really started relating to drug addicts more was when I started talking about it, because, like, my girlfriend passed away, she OD’d nine months ago, and, like, I started talking about it, and, like, it was only drug addicts who really understood, like, Oh my god, like, she had a problem. And like other people I explain it to sometimes and they’ll be like oh that’s her fault, like, she’s the one that did it." </a:t>
            </a:r>
            <a:r>
              <a:rPr kumimoji="0" lang="en-US" sz="1500" b="0" i="0"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(Male, 19 </a:t>
            </a:r>
            <a:r>
              <a:rPr kumimoji="0" lang="en-US" sz="1500" b="0" i="0" u="none" strike="noStrike" kern="1200" cap="none" spc="0" normalizeH="0" baseline="0" noProof="0" dirty="0" err="1">
                <a:ln>
                  <a:noFill/>
                </a:ln>
                <a:solidFill>
                  <a:prstClr val="black"/>
                </a:solidFill>
                <a:effectLst/>
                <a:uLnTx/>
                <a:uFillTx/>
                <a:latin typeface="Annai MN" pitchFamily="2" charset="77"/>
                <a:ea typeface="Annai MN" pitchFamily="2" charset="77"/>
                <a:cs typeface="Annai MN" pitchFamily="2" charset="77"/>
              </a:rPr>
              <a:t>yrs</a:t>
            </a:r>
            <a:r>
              <a:rPr kumimoji="0" lang="en-US" sz="1500" b="0" i="0"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a:t>
            </a:r>
          </a:p>
        </p:txBody>
      </p:sp>
      <p:sp>
        <p:nvSpPr>
          <p:cNvPr id="6" name="TextBox 5">
            <a:extLst>
              <a:ext uri="{FF2B5EF4-FFF2-40B4-BE49-F238E27FC236}">
                <a16:creationId xmlns:a16="http://schemas.microsoft.com/office/drawing/2014/main" id="{4DB13BA6-3AA7-8A3A-7D62-67FF16FFAE50}"/>
              </a:ext>
            </a:extLst>
          </p:cNvPr>
          <p:cNvSpPr txBox="1"/>
          <p:nvPr/>
        </p:nvSpPr>
        <p:spPr>
          <a:xfrm>
            <a:off x="2236480" y="4213512"/>
            <a:ext cx="4999038" cy="2027238"/>
          </a:xfrm>
          <a:prstGeom prst="rect">
            <a:avLst/>
          </a:prstGeom>
          <a:noFill/>
        </p:spPr>
        <p:txBody>
          <a:bodyPr wrap="square"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“I’m graduating in May -- or no, early June. So, I want to keep the people in my recovery high school in my life. The people that I have on there are teachers or the principal. And they have been very instrumental to my recovery, to my success. And I would want to keep them in my life. So even when I’m not seeing them every day, I’d want them to stay that way.” </a:t>
            </a:r>
            <a:r>
              <a:rPr kumimoji="0" lang="en-US" sz="1500" b="0" i="0"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(Female, 18 </a:t>
            </a:r>
            <a:r>
              <a:rPr kumimoji="0" lang="en-US" sz="1500" b="0" i="0" u="none" strike="noStrike" kern="1200" cap="none" spc="0" normalizeH="0" baseline="0" noProof="0" dirty="0" err="1">
                <a:ln>
                  <a:noFill/>
                </a:ln>
                <a:solidFill>
                  <a:prstClr val="black"/>
                </a:solidFill>
                <a:effectLst/>
                <a:uLnTx/>
                <a:uFillTx/>
                <a:latin typeface="Annai MN" pitchFamily="2" charset="77"/>
                <a:ea typeface="Annai MN" pitchFamily="2" charset="77"/>
                <a:cs typeface="Annai MN" pitchFamily="2" charset="77"/>
              </a:rPr>
              <a:t>yrs</a:t>
            </a:r>
            <a:r>
              <a:rPr kumimoji="0" lang="en-US" sz="1500" b="0" i="0"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a:t>
            </a:r>
          </a:p>
        </p:txBody>
      </p:sp>
    </p:spTree>
    <p:extLst>
      <p:ext uri="{BB962C8B-B14F-4D97-AF65-F5344CB8AC3E}">
        <p14:creationId xmlns:p14="http://schemas.microsoft.com/office/powerpoint/2010/main" val="184479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8FE6-52FC-4BCE-9981-8027A651D691}"/>
              </a:ext>
            </a:extLst>
          </p:cNvPr>
          <p:cNvSpPr>
            <a:spLocks noGrp="1"/>
          </p:cNvSpPr>
          <p:nvPr>
            <p:ph type="ctrTitle"/>
          </p:nvPr>
        </p:nvSpPr>
        <p:spPr/>
        <p:txBody>
          <a:bodyPr/>
          <a:lstStyle/>
          <a:p>
            <a:r>
              <a:rPr lang="en-US" sz="2900" b="1" dirty="0">
                <a:solidFill>
                  <a:srgbClr val="111111"/>
                </a:solidFill>
                <a:latin typeface="-apple-system"/>
              </a:rPr>
              <a:t>Need for Recovery Support Services for Adolescents in Secondary School Settings and the Creation of Recovery High Schools</a:t>
            </a:r>
            <a:endParaRPr lang="en-US" dirty="0"/>
          </a:p>
        </p:txBody>
      </p:sp>
      <p:pic>
        <p:nvPicPr>
          <p:cNvPr id="3" name="Picture 2" descr="A black and red circle with white text&#10;&#10;Description automatically generated">
            <a:extLst>
              <a:ext uri="{FF2B5EF4-FFF2-40B4-BE49-F238E27FC236}">
                <a16:creationId xmlns:a16="http://schemas.microsoft.com/office/drawing/2014/main" id="{C96111CB-5BF4-DD3D-7CB2-BFEDF369431E}"/>
              </a:ext>
            </a:extLst>
          </p:cNvPr>
          <p:cNvPicPr>
            <a:picLocks noChangeAspect="1"/>
          </p:cNvPicPr>
          <p:nvPr/>
        </p:nvPicPr>
        <p:blipFill>
          <a:blip r:embed="rId2"/>
          <a:stretch>
            <a:fillRect/>
          </a:stretch>
        </p:blipFill>
        <p:spPr>
          <a:xfrm>
            <a:off x="671513" y="5425351"/>
            <a:ext cx="998921" cy="820952"/>
          </a:xfrm>
          <a:prstGeom prst="rect">
            <a:avLst/>
          </a:prstGeom>
        </p:spPr>
      </p:pic>
    </p:spTree>
    <p:extLst>
      <p:ext uri="{BB962C8B-B14F-4D97-AF65-F5344CB8AC3E}">
        <p14:creationId xmlns:p14="http://schemas.microsoft.com/office/powerpoint/2010/main" val="443208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DA5907-F4F3-55D7-DEC8-C2B9265B9265}"/>
              </a:ext>
            </a:extLst>
          </p:cNvPr>
          <p:cNvSpPr>
            <a:spLocks noGrp="1"/>
          </p:cNvSpPr>
          <p:nvPr>
            <p:ph type="title"/>
          </p:nvPr>
        </p:nvSpPr>
        <p:spPr>
          <a:xfrm>
            <a:off x="838201" y="300580"/>
            <a:ext cx="9829800" cy="1089529"/>
          </a:xfrm>
        </p:spPr>
        <p:txBody>
          <a:bodyPr vert="horz" lIns="91440" tIns="45720" rIns="91440" bIns="45720" rtlCol="0" anchor="ctr">
            <a:normAutofit/>
          </a:bodyPr>
          <a:lstStyle/>
          <a:p>
            <a:pPr marL="0" marR="0" lvl="0" indent="0" fontAlgn="auto">
              <a:spcAft>
                <a:spcPts val="0"/>
              </a:spcAft>
              <a:tabLst/>
              <a:defRPr/>
            </a:pPr>
            <a:r>
              <a:rPr kumimoji="0" lang="en-US" b="1" i="0" u="none" strike="noStrike" kern="1200" cap="none" spc="0" normalizeH="0" baseline="0" noProof="0" dirty="0">
                <a:ln>
                  <a:noFill/>
                </a:ln>
                <a:solidFill>
                  <a:srgbClr val="FFFFFF"/>
                </a:solidFill>
                <a:effectLst/>
                <a:uLnTx/>
                <a:uFillTx/>
                <a:latin typeface="+mj-lt"/>
                <a:ea typeface="+mj-ea"/>
                <a:cs typeface="+mj-cs"/>
                <a:sym typeface="Calibri"/>
              </a:rPr>
              <a:t>Importance of recovery supports for adolescents:</a:t>
            </a:r>
            <a:br>
              <a:rPr kumimoji="0" lang="en-US" b="0" i="0" u="none" strike="noStrike" kern="1200" cap="none" spc="0" normalizeH="0" baseline="0" noProof="0" dirty="0">
                <a:ln>
                  <a:noFill/>
                </a:ln>
                <a:solidFill>
                  <a:srgbClr val="FFFFFF"/>
                </a:solidFill>
                <a:effectLst/>
                <a:uLnTx/>
                <a:uFillTx/>
                <a:latin typeface="+mj-lt"/>
                <a:ea typeface="+mj-ea"/>
                <a:cs typeface="+mj-cs"/>
                <a:sym typeface="Calibri"/>
              </a:rPr>
            </a:br>
            <a:endParaRPr lang="en-US" kern="1200" dirty="0">
              <a:solidFill>
                <a:srgbClr val="FFFFFF"/>
              </a:solidFill>
              <a:latin typeface="+mj-lt"/>
              <a:ea typeface="+mj-ea"/>
              <a:cs typeface="+mj-cs"/>
            </a:endParaRPr>
          </a:p>
        </p:txBody>
      </p:sp>
      <p:sp>
        <p:nvSpPr>
          <p:cNvPr id="12"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6" name="Content Placeholder 2">
            <a:extLst>
              <a:ext uri="{FF2B5EF4-FFF2-40B4-BE49-F238E27FC236}">
                <a16:creationId xmlns:a16="http://schemas.microsoft.com/office/drawing/2014/main" id="{C9351B17-CEA2-3CD4-FC3E-4E8F44CE4E2A}"/>
              </a:ext>
            </a:extLst>
          </p:cNvPr>
          <p:cNvGraphicFramePr>
            <a:graphicFrameLocks noGrp="1"/>
          </p:cNvGraphicFramePr>
          <p:nvPr>
            <p:ph sz="half" idx="1"/>
            <p:extLst>
              <p:ext uri="{D42A27DB-BD31-4B8C-83A1-F6EECF244321}">
                <p14:modId xmlns:p14="http://schemas.microsoft.com/office/powerpoint/2010/main" val="1912109550"/>
              </p:ext>
            </p:extLst>
          </p:nvPr>
        </p:nvGraphicFramePr>
        <p:xfrm>
          <a:off x="838200" y="2211233"/>
          <a:ext cx="10515600" cy="3965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black and red circle with white text&#10;&#10;Description automatically generated">
            <a:extLst>
              <a:ext uri="{FF2B5EF4-FFF2-40B4-BE49-F238E27FC236}">
                <a16:creationId xmlns:a16="http://schemas.microsoft.com/office/drawing/2014/main" id="{B6D4BBDA-1DBD-104D-3A3A-70DC72D027BB}"/>
              </a:ext>
            </a:extLst>
          </p:cNvPr>
          <p:cNvPicPr>
            <a:picLocks noChangeAspect="1"/>
          </p:cNvPicPr>
          <p:nvPr/>
        </p:nvPicPr>
        <p:blipFill>
          <a:blip r:embed="rId7"/>
          <a:stretch>
            <a:fillRect/>
          </a:stretch>
        </p:blipFill>
        <p:spPr>
          <a:xfrm>
            <a:off x="338739" y="5356011"/>
            <a:ext cx="998921" cy="820952"/>
          </a:xfrm>
          <a:prstGeom prst="rect">
            <a:avLst/>
          </a:prstGeom>
        </p:spPr>
      </p:pic>
    </p:spTree>
    <p:extLst>
      <p:ext uri="{BB962C8B-B14F-4D97-AF65-F5344CB8AC3E}">
        <p14:creationId xmlns:p14="http://schemas.microsoft.com/office/powerpoint/2010/main" val="2491366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26F037-A5F4-BE47-8257-466FD8297490}"/>
              </a:ext>
            </a:extLst>
          </p:cNvPr>
          <p:cNvSpPr>
            <a:spLocks noGrp="1"/>
          </p:cNvSpPr>
          <p:nvPr>
            <p:ph type="title"/>
          </p:nvPr>
        </p:nvSpPr>
        <p:spPr>
          <a:xfrm>
            <a:off x="838201" y="300580"/>
            <a:ext cx="9829800" cy="1089529"/>
          </a:xfrm>
        </p:spPr>
        <p:txBody>
          <a:bodyPr vert="horz" lIns="91440" tIns="45720" rIns="91440" bIns="45720" rtlCol="0" anchor="ctr">
            <a:normAutofit/>
          </a:bodyPr>
          <a:lstStyle/>
          <a:p>
            <a:pPr marL="0" marR="0" lvl="0" indent="0" fontAlgn="auto">
              <a:spcAft>
                <a:spcPts val="0"/>
              </a:spcAft>
              <a:tabLst/>
              <a:defRPr/>
            </a:pPr>
            <a:r>
              <a:rPr kumimoji="0" lang="en-US" i="0" u="none" strike="noStrike" kern="1200" cap="none" spc="0" normalizeH="0" baseline="0" noProof="0" dirty="0">
                <a:ln>
                  <a:noFill/>
                </a:ln>
                <a:solidFill>
                  <a:srgbClr val="FFFFFF"/>
                </a:solidFill>
                <a:effectLst/>
                <a:uLnTx/>
                <a:uFillTx/>
                <a:latin typeface="+mj-lt"/>
                <a:ea typeface="+mj-ea"/>
                <a:cs typeface="+mj-cs"/>
                <a:sym typeface="Calibri"/>
              </a:rPr>
              <a:t>Why recovery schools are important:</a:t>
            </a:r>
            <a:br>
              <a:rPr kumimoji="0" lang="en-US" b="0" i="0" u="none" strike="noStrike" kern="1200" cap="none" spc="0" normalizeH="0" baseline="0" noProof="0" dirty="0">
                <a:ln>
                  <a:noFill/>
                </a:ln>
                <a:solidFill>
                  <a:srgbClr val="FFFFFF"/>
                </a:solidFill>
                <a:effectLst/>
                <a:uLnTx/>
                <a:uFillTx/>
                <a:latin typeface="+mj-lt"/>
                <a:ea typeface="+mj-ea"/>
                <a:cs typeface="+mj-cs"/>
                <a:sym typeface="Calibri"/>
              </a:rPr>
            </a:br>
            <a:endParaRPr lang="en-US" kern="1200" dirty="0">
              <a:solidFill>
                <a:srgbClr val="FFFFFF"/>
              </a:solidFill>
              <a:latin typeface="+mj-lt"/>
              <a:ea typeface="+mj-ea"/>
              <a:cs typeface="+mj-cs"/>
            </a:endParaRPr>
          </a:p>
        </p:txBody>
      </p:sp>
      <p:sp>
        <p:nvSpPr>
          <p:cNvPr id="14"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6"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8"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CAD55B44-32B6-E649-B467-407307C5D6B6}"/>
              </a:ext>
            </a:extLst>
          </p:cNvPr>
          <p:cNvSpPr>
            <a:spLocks/>
          </p:cNvSpPr>
          <p:nvPr/>
        </p:nvSpPr>
        <p:spPr>
          <a:xfrm>
            <a:off x="7000875" y="0"/>
            <a:ext cx="5000625" cy="6667500"/>
          </a:xfrm>
          <a:prstGeom prst="rect">
            <a:avLst/>
          </a:prstGeom>
        </p:spPr>
        <p:txBody>
          <a:bodyPr/>
          <a:lstStyle/>
          <a:p>
            <a:endParaRPr lang="en-US" dirty="0"/>
          </a:p>
        </p:txBody>
      </p:sp>
      <p:sp>
        <p:nvSpPr>
          <p:cNvPr id="3" name="Content Placeholder 2">
            <a:extLst>
              <a:ext uri="{FF2B5EF4-FFF2-40B4-BE49-F238E27FC236}">
                <a16:creationId xmlns:a16="http://schemas.microsoft.com/office/drawing/2014/main" id="{7C1EE744-1D49-684B-B375-E1A475A0D1B8}"/>
              </a:ext>
            </a:extLst>
          </p:cNvPr>
          <p:cNvSpPr>
            <a:spLocks/>
          </p:cNvSpPr>
          <p:nvPr/>
        </p:nvSpPr>
        <p:spPr>
          <a:xfrm>
            <a:off x="529827" y="2211233"/>
            <a:ext cx="6384384" cy="2866885"/>
          </a:xfrm>
          <a:prstGeom prst="rect">
            <a:avLst/>
          </a:prstGeom>
        </p:spPr>
        <p:txBody>
          <a:bodyPr>
            <a:normAutofit/>
          </a:bodyPr>
          <a:lstStyle/>
          <a:p>
            <a:pPr defTabSz="685800">
              <a:lnSpc>
                <a:spcPct val="90000"/>
              </a:lnSpc>
              <a:spcAft>
                <a:spcPts val="600"/>
              </a:spcAft>
              <a:buClr>
                <a:srgbClr val="000000"/>
              </a:buClr>
              <a:defRPr/>
            </a:pPr>
            <a:endParaRPr lang="en-US" sz="2000" kern="0" dirty="0">
              <a:solidFill>
                <a:srgbClr val="000000"/>
              </a:solidFill>
              <a:ea typeface="+mn-ea"/>
              <a:cs typeface="Calibri"/>
              <a:sym typeface="Calibri"/>
            </a:endParaRPr>
          </a:p>
          <a:p>
            <a:pPr defTabSz="685800">
              <a:lnSpc>
                <a:spcPct val="90000"/>
              </a:lnSpc>
              <a:spcAft>
                <a:spcPts val="600"/>
              </a:spcAft>
              <a:buClr>
                <a:srgbClr val="000000"/>
              </a:buClr>
              <a:defRPr/>
            </a:pPr>
            <a:r>
              <a:rPr lang="en-US" sz="2000" kern="0" dirty="0">
                <a:solidFill>
                  <a:srgbClr val="000000"/>
                </a:solidFill>
                <a:ea typeface="+mn-ea"/>
                <a:cs typeface="+mn-cs"/>
                <a:sym typeface="Calibri"/>
              </a:rPr>
              <a:t>Compared to students in non-recovery high schools who have received treatment, students in recovery schools:</a:t>
            </a:r>
            <a:endParaRPr lang="en-US" sz="2000" kern="0" dirty="0">
              <a:solidFill>
                <a:srgbClr val="000000"/>
              </a:solidFill>
              <a:ea typeface="+mn-ea"/>
              <a:cs typeface="+mn-cs"/>
              <a:sym typeface="Arial"/>
            </a:endParaRPr>
          </a:p>
          <a:p>
            <a:pPr marL="342900" indent="-342900" defTabSz="685800">
              <a:lnSpc>
                <a:spcPct val="90000"/>
              </a:lnSpc>
              <a:spcAft>
                <a:spcPts val="600"/>
              </a:spcAft>
              <a:buClr>
                <a:srgbClr val="000000"/>
              </a:buClr>
              <a:buFont typeface="Arial" panose="020B0604020202020204" pitchFamily="34" charset="0"/>
              <a:buChar char="•"/>
              <a:defRPr/>
            </a:pPr>
            <a:endParaRPr lang="en-US" sz="2000" kern="0" dirty="0">
              <a:solidFill>
                <a:srgbClr val="000000"/>
              </a:solidFill>
              <a:ea typeface="+mn-ea"/>
              <a:cs typeface="Calibri"/>
              <a:sym typeface="Calibri"/>
            </a:endParaRPr>
          </a:p>
          <a:p>
            <a:pPr marL="228600" indent="-342900" defTabSz="685800">
              <a:lnSpc>
                <a:spcPct val="90000"/>
              </a:lnSpc>
              <a:spcAft>
                <a:spcPts val="600"/>
              </a:spcAft>
              <a:buClr>
                <a:srgbClr val="000000"/>
              </a:buClr>
              <a:buSzPts val="2400"/>
              <a:buFont typeface="Arial" panose="020B0604020202020204" pitchFamily="34" charset="0"/>
              <a:buChar char="•"/>
              <a:defRPr/>
            </a:pPr>
            <a:r>
              <a:rPr lang="en-US" sz="2000" kern="0" dirty="0">
                <a:solidFill>
                  <a:srgbClr val="000000"/>
                </a:solidFill>
                <a:ea typeface="+mn-ea"/>
                <a:cs typeface="Calibri"/>
                <a:sym typeface="Calibri"/>
              </a:rPr>
              <a:t>Have a higher graduation rates</a:t>
            </a:r>
            <a:endParaRPr lang="en-US" sz="2000" kern="0" dirty="0">
              <a:solidFill>
                <a:srgbClr val="000000"/>
              </a:solidFill>
              <a:ea typeface="+mn-ea"/>
              <a:cs typeface="Arial"/>
              <a:sym typeface="Arial"/>
            </a:endParaRPr>
          </a:p>
          <a:p>
            <a:pPr marL="228600" indent="-342900" defTabSz="685800">
              <a:lnSpc>
                <a:spcPct val="90000"/>
              </a:lnSpc>
              <a:spcAft>
                <a:spcPts val="600"/>
              </a:spcAft>
              <a:buClr>
                <a:srgbClr val="000000"/>
              </a:buClr>
              <a:buSzPts val="2400"/>
              <a:buFont typeface="Arial" panose="020B0604020202020204" pitchFamily="34" charset="0"/>
              <a:buChar char="•"/>
              <a:defRPr/>
            </a:pPr>
            <a:r>
              <a:rPr lang="en-US" sz="2000" kern="0" dirty="0">
                <a:solidFill>
                  <a:srgbClr val="000000"/>
                </a:solidFill>
                <a:ea typeface="+mn-ea"/>
                <a:cs typeface="Calibri"/>
                <a:sym typeface="Calibri"/>
              </a:rPr>
              <a:t>Report lower absenteeism</a:t>
            </a:r>
            <a:endParaRPr lang="en-US" sz="2000" kern="0" dirty="0">
              <a:solidFill>
                <a:srgbClr val="000000"/>
              </a:solidFill>
              <a:ea typeface="+mn-ea"/>
              <a:cs typeface="Arial"/>
              <a:sym typeface="Arial"/>
            </a:endParaRPr>
          </a:p>
          <a:p>
            <a:pPr marL="228600" indent="-342900" defTabSz="685800">
              <a:lnSpc>
                <a:spcPct val="90000"/>
              </a:lnSpc>
              <a:spcAft>
                <a:spcPts val="600"/>
              </a:spcAft>
              <a:buClr>
                <a:srgbClr val="000000"/>
              </a:buClr>
              <a:buSzPts val="2400"/>
              <a:buFont typeface="Arial" panose="020B0604020202020204" pitchFamily="34" charset="0"/>
              <a:buChar char="•"/>
              <a:defRPr/>
            </a:pPr>
            <a:r>
              <a:rPr lang="en-US" sz="2000" kern="0" dirty="0">
                <a:solidFill>
                  <a:srgbClr val="000000"/>
                </a:solidFill>
                <a:ea typeface="+mn-ea"/>
                <a:cs typeface="Calibri"/>
                <a:sym typeface="Calibri"/>
              </a:rPr>
              <a:t>Are more likely to abstain from using substances</a:t>
            </a:r>
            <a:endParaRPr lang="en-US" sz="2000" kern="0" dirty="0">
              <a:solidFill>
                <a:srgbClr val="000000"/>
              </a:solidFill>
              <a:ea typeface="+mn-ea"/>
              <a:cs typeface="Arial"/>
              <a:sym typeface="Arial"/>
            </a:endParaRPr>
          </a:p>
          <a:p>
            <a:pPr marL="228600" indent="-342900" defTabSz="685800">
              <a:lnSpc>
                <a:spcPct val="90000"/>
              </a:lnSpc>
              <a:spcAft>
                <a:spcPts val="600"/>
              </a:spcAft>
              <a:buClr>
                <a:srgbClr val="000000"/>
              </a:buClr>
              <a:buSzPts val="2400"/>
              <a:buFont typeface="Arial" panose="020B0604020202020204" pitchFamily="34" charset="0"/>
              <a:buChar char="•"/>
              <a:defRPr/>
            </a:pPr>
            <a:r>
              <a:rPr lang="en-US" sz="2000" kern="0" dirty="0">
                <a:solidFill>
                  <a:srgbClr val="000000"/>
                </a:solidFill>
                <a:ea typeface="+mn-ea"/>
                <a:cs typeface="Calibri"/>
                <a:sym typeface="Calibri"/>
              </a:rPr>
              <a:t>Have fewer days using THC and other drugs </a:t>
            </a:r>
            <a:endParaRPr lang="en-US" sz="2000" kern="0" dirty="0">
              <a:solidFill>
                <a:srgbClr val="000000"/>
              </a:solidFill>
              <a:ea typeface="+mn-ea"/>
              <a:cs typeface="Arial"/>
              <a:sym typeface="Arial"/>
            </a:endParaRPr>
          </a:p>
          <a:p>
            <a:pPr indent="-114300" defTabSz="685800">
              <a:lnSpc>
                <a:spcPct val="90000"/>
              </a:lnSpc>
              <a:spcAft>
                <a:spcPts val="600"/>
              </a:spcAft>
              <a:buClr>
                <a:srgbClr val="000000"/>
              </a:buClr>
              <a:buSzPts val="2400"/>
              <a:buFont typeface="Calibri"/>
              <a:buChar char="•"/>
              <a:defRPr/>
            </a:pPr>
            <a:endParaRPr lang="en-US" sz="2000" b="1" kern="0" dirty="0">
              <a:solidFill>
                <a:srgbClr val="000000"/>
              </a:solidFill>
              <a:latin typeface="Calibri"/>
              <a:ea typeface="+mn-ea"/>
              <a:cs typeface="Calibri"/>
              <a:sym typeface="Calibri"/>
            </a:endParaRPr>
          </a:p>
          <a:p>
            <a:pPr>
              <a:lnSpc>
                <a:spcPct val="90000"/>
              </a:lnSpc>
              <a:spcAft>
                <a:spcPts val="600"/>
              </a:spcAft>
            </a:pPr>
            <a:endParaRPr lang="en-US" sz="2000" dirty="0"/>
          </a:p>
        </p:txBody>
      </p:sp>
      <p:pic>
        <p:nvPicPr>
          <p:cNvPr id="5" name="Picture 4" descr="A black and red circle with white text&#10;&#10;Description automatically generated">
            <a:extLst>
              <a:ext uri="{FF2B5EF4-FFF2-40B4-BE49-F238E27FC236}">
                <a16:creationId xmlns:a16="http://schemas.microsoft.com/office/drawing/2014/main" id="{41EF7FA1-1191-BA0D-6CAE-7EEF6EE91915}"/>
              </a:ext>
            </a:extLst>
          </p:cNvPr>
          <p:cNvPicPr>
            <a:picLocks noChangeAspect="1"/>
          </p:cNvPicPr>
          <p:nvPr/>
        </p:nvPicPr>
        <p:blipFill>
          <a:blip r:embed="rId3"/>
          <a:stretch>
            <a:fillRect/>
          </a:stretch>
        </p:blipFill>
        <p:spPr>
          <a:xfrm>
            <a:off x="529827" y="5378697"/>
            <a:ext cx="998921" cy="820952"/>
          </a:xfrm>
          <a:prstGeom prst="rect">
            <a:avLst/>
          </a:prstGeom>
        </p:spPr>
      </p:pic>
      <p:sp>
        <p:nvSpPr>
          <p:cNvPr id="7" name="TextBox 6">
            <a:extLst>
              <a:ext uri="{FF2B5EF4-FFF2-40B4-BE49-F238E27FC236}">
                <a16:creationId xmlns:a16="http://schemas.microsoft.com/office/drawing/2014/main" id="{4CBA62AF-413B-D3A1-28C6-21F8B6EF28FD}"/>
              </a:ext>
            </a:extLst>
          </p:cNvPr>
          <p:cNvSpPr txBox="1"/>
          <p:nvPr/>
        </p:nvSpPr>
        <p:spPr>
          <a:xfrm>
            <a:off x="3685764" y="5899567"/>
            <a:ext cx="6000757" cy="300082"/>
          </a:xfrm>
          <a:prstGeom prst="rect">
            <a:avLst/>
          </a:prstGeom>
          <a:noFill/>
        </p:spPr>
        <p:txBody>
          <a:bodyPr wrap="square">
            <a:spAutoFit/>
          </a:bodyPr>
          <a:lstStyle/>
          <a:p>
            <a:pPr defTabSz="685800">
              <a:spcAft>
                <a:spcPts val="600"/>
              </a:spcAft>
              <a:buClr>
                <a:srgbClr val="000000"/>
              </a:buClr>
              <a:buSzPts val="1800"/>
              <a:defRPr/>
            </a:pPr>
            <a:r>
              <a:rPr lang="en-US" sz="1350" b="1" kern="0">
                <a:solidFill>
                  <a:srgbClr val="000000"/>
                </a:solidFill>
                <a:latin typeface="Calibri"/>
                <a:ea typeface="+mn-ea"/>
                <a:cs typeface="Calibri"/>
                <a:sym typeface="Calibri"/>
              </a:rPr>
              <a:t>Source: Finch, Tanner-Smith, Hennessy and Moberg 2018 and Weimer et al</a:t>
            </a:r>
            <a:r>
              <a:rPr lang="en-US" sz="1350" kern="0">
                <a:solidFill>
                  <a:srgbClr val="000000"/>
                </a:solidFill>
                <a:latin typeface="Calibri"/>
                <a:ea typeface="+mn-ea"/>
                <a:cs typeface="Calibri"/>
                <a:sym typeface="Calibri"/>
              </a:rPr>
              <a:t> 2019</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descr="Throwing graduation caps">
            <a:extLst>
              <a:ext uri="{FF2B5EF4-FFF2-40B4-BE49-F238E27FC236}">
                <a16:creationId xmlns:a16="http://schemas.microsoft.com/office/drawing/2014/main" id="{2E6C24C8-46E3-BE21-8456-D8C8479B9D1B}"/>
              </a:ext>
            </a:extLst>
          </p:cNvPr>
          <p:cNvPicPr>
            <a:picLocks noChangeAspect="1"/>
          </p:cNvPicPr>
          <p:nvPr/>
        </p:nvPicPr>
        <p:blipFill>
          <a:blip r:embed="rId4"/>
          <a:stretch>
            <a:fillRect/>
          </a:stretch>
        </p:blipFill>
        <p:spPr>
          <a:xfrm>
            <a:off x="6662057" y="1690688"/>
            <a:ext cx="5339443" cy="3564362"/>
          </a:xfrm>
          <a:prstGeom prst="rect">
            <a:avLst/>
          </a:prstGeom>
        </p:spPr>
      </p:pic>
    </p:spTree>
    <p:extLst>
      <p:ext uri="{BB962C8B-B14F-4D97-AF65-F5344CB8AC3E}">
        <p14:creationId xmlns:p14="http://schemas.microsoft.com/office/powerpoint/2010/main" val="350991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305F-6497-F244-BD87-FA8A5C7AAB43}"/>
              </a:ext>
            </a:extLst>
          </p:cNvPr>
          <p:cNvSpPr>
            <a:spLocks noGrp="1"/>
          </p:cNvSpPr>
          <p:nvPr>
            <p:ph type="title"/>
          </p:nvPr>
        </p:nvSpPr>
        <p:spPr/>
        <p:txBody>
          <a:bodyPr/>
          <a:lstStyle/>
          <a:p>
            <a:r>
              <a:rPr lang="en-US" b="1"/>
              <a:t>Disclaimer: </a:t>
            </a:r>
            <a:r>
              <a:rPr lang="en-US"/>
              <a:t>Funding for this initiative was made possible by grant no.</a:t>
            </a:r>
            <a:br>
              <a:rPr lang="en-US"/>
            </a:br>
            <a:r>
              <a:rPr lang="en-US"/>
              <a:t>1H79TI083022 from SAMHSA. The views expressed in written</a:t>
            </a:r>
            <a:br>
              <a:rPr lang="en-US"/>
            </a:br>
            <a:r>
              <a:rPr lang="en-US"/>
              <a:t>conference materials or publications and by speakers and</a:t>
            </a:r>
            <a:br>
              <a:rPr lang="en-US"/>
            </a:br>
            <a:r>
              <a:rPr lang="en-US"/>
              <a:t>moderators do not necessarily reflect the official policies of the</a:t>
            </a:r>
            <a:br>
              <a:rPr lang="en-US"/>
            </a:br>
            <a:r>
              <a:rPr lang="en-US"/>
              <a:t>Department of Health and Human Services; nor does mention of</a:t>
            </a:r>
            <a:br>
              <a:rPr lang="en-US"/>
            </a:br>
            <a:r>
              <a:rPr lang="en-US"/>
              <a:t>trade names, commercial practices, or organizations imply</a:t>
            </a:r>
            <a:br>
              <a:rPr lang="en-US"/>
            </a:br>
            <a:r>
              <a:rPr lang="en-US"/>
              <a:t>endorsement by the U.S. Government.</a:t>
            </a:r>
          </a:p>
        </p:txBody>
      </p:sp>
    </p:spTree>
    <p:extLst>
      <p:ext uri="{BB962C8B-B14F-4D97-AF65-F5344CB8AC3E}">
        <p14:creationId xmlns:p14="http://schemas.microsoft.com/office/powerpoint/2010/main" val="1503895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C4F5AF-64EA-3706-A5CE-4F53D8896A0B}"/>
              </a:ext>
            </a:extLst>
          </p:cNvPr>
          <p:cNvSpPr>
            <a:spLocks noGrp="1"/>
          </p:cNvSpPr>
          <p:nvPr>
            <p:ph type="title"/>
          </p:nvPr>
        </p:nvSpPr>
        <p:spPr>
          <a:xfrm>
            <a:off x="838201" y="300580"/>
            <a:ext cx="9829800" cy="1089529"/>
          </a:xfrm>
        </p:spPr>
        <p:txBody>
          <a:bodyPr vert="horz" lIns="91440" tIns="45720" rIns="91440" bIns="45720" rtlCol="0" anchor="ctr">
            <a:normAutofit/>
          </a:bodyPr>
          <a:lstStyle/>
          <a:p>
            <a:r>
              <a:rPr kumimoji="0" lang="en-US" i="0" u="none" strike="noStrike" kern="1200" cap="none" spc="0" normalizeH="0" baseline="0" noProof="0">
                <a:ln>
                  <a:noFill/>
                </a:ln>
                <a:solidFill>
                  <a:srgbClr val="FFFFFF"/>
                </a:solidFill>
                <a:effectLst/>
                <a:uLnTx/>
                <a:uFillTx/>
                <a:latin typeface="+mj-lt"/>
                <a:ea typeface="+mj-ea"/>
                <a:cs typeface="+mj-cs"/>
                <a:sym typeface="Calibri"/>
              </a:rPr>
              <a:t>Licensed Professional Support</a:t>
            </a:r>
            <a:endParaRPr lang="en-US" kern="1200">
              <a:solidFill>
                <a:srgbClr val="FFFFFF"/>
              </a:solidFill>
              <a:latin typeface="+mj-lt"/>
              <a:ea typeface="+mj-ea"/>
              <a:cs typeface="+mj-cs"/>
            </a:endParaRPr>
          </a:p>
        </p:txBody>
      </p:sp>
      <p:sp>
        <p:nvSpPr>
          <p:cNvPr id="19"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20"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21"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22" name="Content Placeholder 2">
            <a:extLst>
              <a:ext uri="{FF2B5EF4-FFF2-40B4-BE49-F238E27FC236}">
                <a16:creationId xmlns:a16="http://schemas.microsoft.com/office/drawing/2014/main" id="{3809F0A7-423C-B10D-EE1A-DA781674C945}"/>
              </a:ext>
            </a:extLst>
          </p:cNvPr>
          <p:cNvGraphicFramePr>
            <a:graphicFrameLocks noGrp="1"/>
          </p:cNvGraphicFramePr>
          <p:nvPr>
            <p:ph sz="half" idx="1"/>
            <p:extLst>
              <p:ext uri="{D42A27DB-BD31-4B8C-83A1-F6EECF244321}">
                <p14:modId xmlns:p14="http://schemas.microsoft.com/office/powerpoint/2010/main" val="3998764922"/>
              </p:ext>
            </p:extLst>
          </p:nvPr>
        </p:nvGraphicFramePr>
        <p:xfrm>
          <a:off x="838200" y="2211233"/>
          <a:ext cx="10515600" cy="3965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black and red circle with white text&#10;&#10;Description automatically generated">
            <a:extLst>
              <a:ext uri="{FF2B5EF4-FFF2-40B4-BE49-F238E27FC236}">
                <a16:creationId xmlns:a16="http://schemas.microsoft.com/office/drawing/2014/main" id="{85341024-6F64-9743-153A-1C36965940B3}"/>
              </a:ext>
            </a:extLst>
          </p:cNvPr>
          <p:cNvPicPr>
            <a:picLocks noChangeAspect="1"/>
          </p:cNvPicPr>
          <p:nvPr/>
        </p:nvPicPr>
        <p:blipFill>
          <a:blip r:embed="rId7"/>
          <a:stretch>
            <a:fillRect/>
          </a:stretch>
        </p:blipFill>
        <p:spPr>
          <a:xfrm>
            <a:off x="464512" y="5356011"/>
            <a:ext cx="998921" cy="820952"/>
          </a:xfrm>
          <a:prstGeom prst="rect">
            <a:avLst/>
          </a:prstGeom>
        </p:spPr>
      </p:pic>
    </p:spTree>
    <p:extLst>
      <p:ext uri="{BB962C8B-B14F-4D97-AF65-F5344CB8AC3E}">
        <p14:creationId xmlns:p14="http://schemas.microsoft.com/office/powerpoint/2010/main" val="1921420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0B504DB-2CA0-0008-B756-CDCA1713F8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4" name="Rectangle 13">
              <a:extLst>
                <a:ext uri="{FF2B5EF4-FFF2-40B4-BE49-F238E27FC236}">
                  <a16:creationId xmlns:a16="http://schemas.microsoft.com/office/drawing/2014/main" id="{348E256A-4AB9-7FA1-6480-C4C71EC72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7A330FB-EFE5-07CB-6D4F-CA8A2D33B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363FB0-F6C5-4382-BAE0-D6D74E58D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8AA9A1A-7B64-5D8C-0DD4-326228447991}"/>
              </a:ext>
            </a:extLst>
          </p:cNvPr>
          <p:cNvSpPr>
            <a:spLocks noGrp="1"/>
          </p:cNvSpPr>
          <p:nvPr>
            <p:ph type="title"/>
          </p:nvPr>
        </p:nvSpPr>
        <p:spPr>
          <a:xfrm>
            <a:off x="876691" y="301843"/>
            <a:ext cx="10477109" cy="1003532"/>
          </a:xfrm>
        </p:spPr>
        <p:txBody>
          <a:bodyPr vert="horz" lIns="91440" tIns="45720" rIns="91440" bIns="45720" rtlCol="0" anchor="ctr">
            <a:normAutofit/>
          </a:bodyPr>
          <a:lstStyle/>
          <a:p>
            <a:r>
              <a:rPr lang="en-US" sz="3200" b="1">
                <a:solidFill>
                  <a:srgbClr val="FFFFFF"/>
                </a:solidFill>
                <a:latin typeface="+mj-lt"/>
                <a:cs typeface="+mj-cs"/>
                <a:sym typeface="Calibri"/>
              </a:rPr>
              <a:t>Peer Support at Insight Recovery School</a:t>
            </a:r>
            <a:br>
              <a:rPr lang="en-US" sz="3200" b="1">
                <a:solidFill>
                  <a:srgbClr val="FFFFFF"/>
                </a:solidFill>
                <a:latin typeface="+mj-lt"/>
                <a:cs typeface="+mj-cs"/>
                <a:sym typeface="Calibri"/>
              </a:rPr>
            </a:br>
            <a:endParaRPr lang="en-US" sz="3200">
              <a:solidFill>
                <a:srgbClr val="FFFFFF"/>
              </a:solidFill>
              <a:latin typeface="+mj-lt"/>
              <a:cs typeface="+mj-cs"/>
            </a:endParaRPr>
          </a:p>
        </p:txBody>
      </p:sp>
      <p:sp>
        <p:nvSpPr>
          <p:cNvPr id="3" name="Content Placeholder 2">
            <a:extLst>
              <a:ext uri="{FF2B5EF4-FFF2-40B4-BE49-F238E27FC236}">
                <a16:creationId xmlns:a16="http://schemas.microsoft.com/office/drawing/2014/main" id="{33C07137-F48E-61CE-3823-4E238C5671A6}"/>
              </a:ext>
            </a:extLst>
          </p:cNvPr>
          <p:cNvSpPr>
            <a:spLocks noGrp="1"/>
          </p:cNvSpPr>
          <p:nvPr>
            <p:ph sz="half" idx="1"/>
          </p:nvPr>
        </p:nvSpPr>
        <p:spPr>
          <a:xfrm>
            <a:off x="876691" y="1523702"/>
            <a:ext cx="4114800" cy="3810595"/>
          </a:xfrm>
        </p:spPr>
        <p:txBody>
          <a:bodyPr vert="horz" lIns="91440" tIns="45720" rIns="91440" bIns="45720" rtlCol="0" anchor="ctr">
            <a:normAutofit/>
          </a:bodyPr>
          <a:lstStyle/>
          <a:p>
            <a:pPr>
              <a:lnSpc>
                <a:spcPct val="100000"/>
              </a:lnSpc>
              <a:spcBef>
                <a:spcPts val="0"/>
              </a:spcBef>
              <a:buClr>
                <a:srgbClr val="000000"/>
              </a:buClr>
              <a:buSzPts val="2700"/>
              <a:defRPr/>
            </a:pPr>
            <a:r>
              <a:rPr kumimoji="0" lang="en-US" sz="2000" i="0" u="none" strike="noStrike" kern="0" cap="none" spc="0" normalizeH="0" baseline="0" noProof="0" dirty="0">
                <a:ln>
                  <a:noFill/>
                </a:ln>
                <a:solidFill>
                  <a:srgbClr val="000000"/>
                </a:solidFill>
                <a:effectLst/>
                <a:uLnTx/>
                <a:uFillTx/>
                <a:latin typeface="+mn-lt"/>
                <a:ea typeface="Calibri"/>
                <a:sym typeface="Calibri"/>
              </a:rPr>
              <a:t>Daily groups</a:t>
            </a:r>
            <a:endParaRPr kumimoji="0" lang="en-US" sz="2000" i="0" u="none" strike="noStrike" kern="0" cap="none" spc="0" normalizeH="0" baseline="0" noProof="0" dirty="0">
              <a:ln>
                <a:noFill/>
              </a:ln>
              <a:solidFill>
                <a:srgbClr val="000000"/>
              </a:solidFill>
              <a:effectLst/>
              <a:uLnTx/>
              <a:uFillTx/>
              <a:latin typeface="+mn-lt"/>
              <a:sym typeface="Arial"/>
            </a:endParaRPr>
          </a:p>
          <a:p>
            <a:pPr>
              <a:lnSpc>
                <a:spcPct val="100000"/>
              </a:lnSpc>
              <a:spcBef>
                <a:spcPts val="0"/>
              </a:spcBef>
              <a:buClr>
                <a:srgbClr val="000000"/>
              </a:buClr>
              <a:buSzPts val="2700"/>
              <a:defRPr/>
            </a:pPr>
            <a:r>
              <a:rPr kumimoji="0" lang="en-US" sz="2000" i="0" u="none" strike="noStrike" kern="0" cap="none" spc="0" normalizeH="0" baseline="0" noProof="0" dirty="0">
                <a:ln>
                  <a:noFill/>
                </a:ln>
                <a:solidFill>
                  <a:srgbClr val="000000"/>
                </a:solidFill>
                <a:effectLst/>
                <a:uLnTx/>
                <a:uFillTx/>
                <a:latin typeface="+mn-lt"/>
                <a:ea typeface="Calibri"/>
                <a:sym typeface="Calibri"/>
              </a:rPr>
              <a:t>Individualized meeting with student and LADC</a:t>
            </a:r>
            <a:endParaRPr kumimoji="0" lang="en-US" sz="2000" i="0" u="none" strike="noStrike" kern="0" cap="none" spc="0" normalizeH="0" baseline="0" noProof="0" dirty="0">
              <a:ln>
                <a:noFill/>
              </a:ln>
              <a:solidFill>
                <a:srgbClr val="000000"/>
              </a:solidFill>
              <a:effectLst/>
              <a:uLnTx/>
              <a:uFillTx/>
              <a:latin typeface="+mn-lt"/>
              <a:sym typeface="Arial"/>
            </a:endParaRPr>
          </a:p>
          <a:p>
            <a:pPr>
              <a:lnSpc>
                <a:spcPct val="100000"/>
              </a:lnSpc>
              <a:spcBef>
                <a:spcPts val="0"/>
              </a:spcBef>
              <a:buClr>
                <a:srgbClr val="000000"/>
              </a:buClr>
              <a:buSzPts val="2700"/>
              <a:defRPr/>
            </a:pPr>
            <a:r>
              <a:rPr kumimoji="0" lang="en-US" sz="2000" i="0" u="none" strike="noStrike" kern="0" cap="none" spc="0" normalizeH="0" baseline="0" noProof="0" dirty="0">
                <a:ln>
                  <a:noFill/>
                </a:ln>
                <a:solidFill>
                  <a:srgbClr val="000000"/>
                </a:solidFill>
                <a:effectLst/>
                <a:uLnTx/>
                <a:uFillTx/>
                <a:latin typeface="+mn-lt"/>
                <a:ea typeface="Calibri"/>
                <a:sym typeface="Calibri"/>
              </a:rPr>
              <a:t>Phase system</a:t>
            </a:r>
            <a:endParaRPr kumimoji="0" lang="en-US" sz="2000" i="0" u="none" strike="noStrike" kern="0" cap="none" spc="0" normalizeH="0" baseline="0" noProof="0" dirty="0">
              <a:ln>
                <a:noFill/>
              </a:ln>
              <a:solidFill>
                <a:srgbClr val="000000"/>
              </a:solidFill>
              <a:effectLst/>
              <a:uLnTx/>
              <a:uFillTx/>
              <a:latin typeface="+mn-lt"/>
              <a:sym typeface="Arial"/>
            </a:endParaRPr>
          </a:p>
          <a:p>
            <a:pPr>
              <a:lnSpc>
                <a:spcPct val="100000"/>
              </a:lnSpc>
              <a:spcBef>
                <a:spcPts val="0"/>
              </a:spcBef>
              <a:buClr>
                <a:srgbClr val="000000"/>
              </a:buClr>
              <a:buSzPts val="2700"/>
              <a:defRPr/>
            </a:pPr>
            <a:r>
              <a:rPr kumimoji="0" lang="en-US" sz="2000" i="0" u="none" strike="noStrike" kern="0" cap="none" spc="0" normalizeH="0" baseline="0" noProof="0" dirty="0">
                <a:ln>
                  <a:noFill/>
                </a:ln>
                <a:solidFill>
                  <a:srgbClr val="000000"/>
                </a:solidFill>
                <a:effectLst/>
                <a:uLnTx/>
                <a:uFillTx/>
                <a:latin typeface="+mn-lt"/>
                <a:ea typeface="Calibri"/>
                <a:sym typeface="Calibri"/>
              </a:rPr>
              <a:t>Peers supporting each other </a:t>
            </a:r>
            <a:endParaRPr kumimoji="0" lang="en-US" sz="2000" i="0" u="none" strike="noStrike" kern="0" cap="none" spc="0" normalizeH="0" baseline="0" noProof="0" dirty="0">
              <a:ln>
                <a:noFill/>
              </a:ln>
              <a:solidFill>
                <a:srgbClr val="000000"/>
              </a:solidFill>
              <a:effectLst/>
              <a:uLnTx/>
              <a:uFillTx/>
              <a:latin typeface="+mn-lt"/>
              <a:sym typeface="Arial"/>
            </a:endParaRPr>
          </a:p>
          <a:p>
            <a:pPr>
              <a:lnSpc>
                <a:spcPct val="100000"/>
              </a:lnSpc>
              <a:spcBef>
                <a:spcPts val="0"/>
              </a:spcBef>
              <a:buClr>
                <a:srgbClr val="000000"/>
              </a:buClr>
              <a:buSzPts val="2700"/>
              <a:defRPr/>
            </a:pPr>
            <a:r>
              <a:rPr kumimoji="0" lang="en-US" sz="2000" i="0" u="none" strike="noStrike" kern="0" cap="none" spc="0" normalizeH="0" baseline="0" noProof="0" dirty="0">
                <a:ln>
                  <a:noFill/>
                </a:ln>
                <a:solidFill>
                  <a:srgbClr val="000000"/>
                </a:solidFill>
                <a:effectLst/>
                <a:uLnTx/>
                <a:uFillTx/>
                <a:latin typeface="+mn-lt"/>
                <a:ea typeface="Calibri"/>
                <a:sym typeface="Calibri"/>
              </a:rPr>
              <a:t>Leadership group</a:t>
            </a:r>
            <a:endParaRPr kumimoji="0" lang="en-US" sz="2000" i="0" u="none" strike="noStrike" kern="0" cap="none" spc="0" normalizeH="0" baseline="0" noProof="0" dirty="0">
              <a:ln>
                <a:noFill/>
              </a:ln>
              <a:solidFill>
                <a:srgbClr val="000000"/>
              </a:solidFill>
              <a:effectLst/>
              <a:uLnTx/>
              <a:uFillTx/>
              <a:latin typeface="+mn-lt"/>
              <a:sym typeface="Arial"/>
            </a:endParaRPr>
          </a:p>
          <a:p>
            <a:endParaRPr lang="en-US" sz="2000" dirty="0">
              <a:solidFill>
                <a:schemeClr val="tx1"/>
              </a:solidFill>
              <a:latin typeface="+mn-lt"/>
              <a:cs typeface="+mn-cs"/>
            </a:endParaRPr>
          </a:p>
        </p:txBody>
      </p:sp>
      <p:pic>
        <p:nvPicPr>
          <p:cNvPr id="8" name="Picture 2" descr="WBL624">
            <a:extLst>
              <a:ext uri="{FF2B5EF4-FFF2-40B4-BE49-F238E27FC236}">
                <a16:creationId xmlns:a16="http://schemas.microsoft.com/office/drawing/2014/main" id="{360A5417-BEB7-A9CE-71C3-6F6092BAA0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19340" y="1495701"/>
            <a:ext cx="4702628" cy="3343274"/>
          </a:xfrm>
          <a:prstGeom prst="rect">
            <a:avLst/>
          </a:prstGeom>
          <a:solidFill>
            <a:schemeClr val="accent2"/>
          </a:solidFill>
        </p:spPr>
      </p:pic>
    </p:spTree>
    <p:extLst>
      <p:ext uri="{BB962C8B-B14F-4D97-AF65-F5344CB8AC3E}">
        <p14:creationId xmlns:p14="http://schemas.microsoft.com/office/powerpoint/2010/main" val="300407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8FE6-52FC-4BCE-9981-8027A651D691}"/>
              </a:ext>
            </a:extLst>
          </p:cNvPr>
          <p:cNvSpPr>
            <a:spLocks noGrp="1"/>
          </p:cNvSpPr>
          <p:nvPr>
            <p:ph type="ctrTitle"/>
          </p:nvPr>
        </p:nvSpPr>
        <p:spPr/>
        <p:txBody>
          <a:bodyPr/>
          <a:lstStyle/>
          <a:p>
            <a:r>
              <a:rPr kumimoji="0" lang="en-US" sz="2600" b="1" i="0" u="none" strike="noStrike" kern="1200" cap="none" spc="0" normalizeH="0" baseline="0" noProof="0" dirty="0">
                <a:ln>
                  <a:noFill/>
                </a:ln>
                <a:solidFill>
                  <a:srgbClr val="111111"/>
                </a:solidFill>
                <a:effectLst/>
                <a:uLnTx/>
                <a:uFillTx/>
                <a:latin typeface="-apple-system"/>
                <a:ea typeface="+mj-ea"/>
                <a:cs typeface="Arial" panose="020B0604020202020204" pitchFamily="34" charset="0"/>
              </a:rPr>
              <a:t>Building a</a:t>
            </a:r>
            <a:br>
              <a:rPr kumimoji="0" lang="en-US" sz="2600" b="1" i="0" u="none" strike="noStrike" kern="1200" cap="none" spc="0" normalizeH="0" baseline="0" noProof="0" dirty="0">
                <a:ln>
                  <a:noFill/>
                </a:ln>
                <a:solidFill>
                  <a:srgbClr val="111111"/>
                </a:solidFill>
                <a:effectLst/>
                <a:uLnTx/>
                <a:uFillTx/>
                <a:latin typeface="-apple-system"/>
                <a:ea typeface="+mj-ea"/>
                <a:cs typeface="Arial" panose="020B0604020202020204" pitchFamily="34" charset="0"/>
              </a:rPr>
            </a:br>
            <a:r>
              <a:rPr kumimoji="0" lang="en-US" sz="2600" b="1" i="0" u="none" strike="noStrike" kern="1200" cap="none" spc="0" normalizeH="0" baseline="0" noProof="0" dirty="0">
                <a:ln>
                  <a:noFill/>
                </a:ln>
                <a:solidFill>
                  <a:srgbClr val="111111"/>
                </a:solidFill>
                <a:effectLst/>
                <a:uLnTx/>
                <a:uFillTx/>
                <a:latin typeface="-apple-system"/>
                <a:ea typeface="+mj-ea"/>
                <a:cs typeface="Arial" panose="020B0604020202020204" pitchFamily="34" charset="0"/>
              </a:rPr>
              <a:t>Peer-to-Peer Recovery Support System</a:t>
            </a:r>
            <a:endParaRPr lang="en-US" dirty="0"/>
          </a:p>
        </p:txBody>
      </p:sp>
      <p:pic>
        <p:nvPicPr>
          <p:cNvPr id="3" name="Picture 2" descr="A black and red circle with white text&#10;&#10;Description automatically generated">
            <a:extLst>
              <a:ext uri="{FF2B5EF4-FFF2-40B4-BE49-F238E27FC236}">
                <a16:creationId xmlns:a16="http://schemas.microsoft.com/office/drawing/2014/main" id="{C96111CB-5BF4-DD3D-7CB2-BFEDF369431E}"/>
              </a:ext>
            </a:extLst>
          </p:cNvPr>
          <p:cNvPicPr>
            <a:picLocks noChangeAspect="1"/>
          </p:cNvPicPr>
          <p:nvPr/>
        </p:nvPicPr>
        <p:blipFill>
          <a:blip r:embed="rId2"/>
          <a:stretch>
            <a:fillRect/>
          </a:stretch>
        </p:blipFill>
        <p:spPr>
          <a:xfrm>
            <a:off x="671513" y="5425351"/>
            <a:ext cx="998921" cy="820952"/>
          </a:xfrm>
          <a:prstGeom prst="rect">
            <a:avLst/>
          </a:prstGeom>
        </p:spPr>
      </p:pic>
    </p:spTree>
    <p:extLst>
      <p:ext uri="{BB962C8B-B14F-4D97-AF65-F5344CB8AC3E}">
        <p14:creationId xmlns:p14="http://schemas.microsoft.com/office/powerpoint/2010/main" val="1495166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3" name="Rectangle 12">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31CEC01-0F17-FB7C-0328-7483C0758A44}"/>
              </a:ext>
            </a:extLst>
          </p:cNvPr>
          <p:cNvSpPr>
            <a:spLocks noGrp="1"/>
          </p:cNvSpPr>
          <p:nvPr>
            <p:ph type="title"/>
          </p:nvPr>
        </p:nvSpPr>
        <p:spPr>
          <a:xfrm>
            <a:off x="876691" y="301843"/>
            <a:ext cx="10477109" cy="1003532"/>
          </a:xfrm>
        </p:spPr>
        <p:txBody>
          <a:bodyPr vert="horz" lIns="91440" tIns="45720" rIns="91440" bIns="45720" rtlCol="0" anchor="ctr">
            <a:normAutofit/>
          </a:bodyPr>
          <a:lstStyle/>
          <a:p>
            <a:r>
              <a:rPr lang="en-US" sz="3200" b="1" i="0" kern="1200">
                <a:solidFill>
                  <a:srgbClr val="FFFFFF"/>
                </a:solidFill>
                <a:effectLst/>
                <a:latin typeface="+mj-lt"/>
                <a:ea typeface="+mj-ea"/>
                <a:cs typeface="+mj-cs"/>
              </a:rPr>
              <a:t>Strategies for creating a robust peer-to-peer recovery support network within a school.</a:t>
            </a:r>
            <a:endParaRPr lang="en-US" sz="3200" b="1" kern="120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DB12E0AF-4568-8F7C-BC6E-DE87CB643D84}"/>
              </a:ext>
            </a:extLst>
          </p:cNvPr>
          <p:cNvSpPr>
            <a:spLocks/>
          </p:cNvSpPr>
          <p:nvPr/>
        </p:nvSpPr>
        <p:spPr>
          <a:xfrm>
            <a:off x="2735070" y="2086880"/>
            <a:ext cx="7170930" cy="693860"/>
          </a:xfrm>
          <a:prstGeom prst="rect">
            <a:avLst/>
          </a:prstGeom>
        </p:spPr>
        <p:txBody>
          <a:bodyPr>
            <a:noAutofit/>
          </a:bodyPr>
          <a:lstStyle/>
          <a:p>
            <a:pPr defTabSz="768096">
              <a:spcAft>
                <a:spcPts val="600"/>
              </a:spcAft>
            </a:pPr>
            <a:r>
              <a:rPr lang="en-US" sz="2800" b="1" kern="1200" dirty="0">
                <a:solidFill>
                  <a:srgbClr val="0D0D0D"/>
                </a:solidFill>
                <a:latin typeface="+mn-lt"/>
                <a:ea typeface="+mn-ea"/>
                <a:cs typeface="+mn-cs"/>
              </a:rPr>
              <a:t>Eclectic Staff Peer Recovery Support Specialists</a:t>
            </a:r>
            <a:endParaRPr lang="en-US" sz="2800" b="1" dirty="0">
              <a:latin typeface="+mn-lt"/>
            </a:endParaRPr>
          </a:p>
        </p:txBody>
      </p:sp>
      <p:sp>
        <p:nvSpPr>
          <p:cNvPr id="4" name="Content Placeholder 3">
            <a:extLst>
              <a:ext uri="{FF2B5EF4-FFF2-40B4-BE49-F238E27FC236}">
                <a16:creationId xmlns:a16="http://schemas.microsoft.com/office/drawing/2014/main" id="{A536FB1F-1345-2D01-7EB3-6056ED1AE338}"/>
              </a:ext>
            </a:extLst>
          </p:cNvPr>
          <p:cNvSpPr>
            <a:spLocks/>
          </p:cNvSpPr>
          <p:nvPr/>
        </p:nvSpPr>
        <p:spPr>
          <a:xfrm>
            <a:off x="3924370" y="2878711"/>
            <a:ext cx="4343648" cy="3102989"/>
          </a:xfrm>
          <a:prstGeom prst="rect">
            <a:avLst/>
          </a:prstGeom>
        </p:spPr>
        <p:txBody>
          <a:bodyPr>
            <a:normAutofit/>
          </a:bodyPr>
          <a:lstStyle/>
          <a:p>
            <a:pPr marL="342900" indent="-342900" defTabSz="768096">
              <a:spcAft>
                <a:spcPts val="600"/>
              </a:spcAft>
              <a:buFont typeface="Arial" panose="020B0604020202020204" pitchFamily="34" charset="0"/>
              <a:buChar char="•"/>
            </a:pPr>
            <a:r>
              <a:rPr lang="en-US" sz="2000" kern="1200" dirty="0">
                <a:solidFill>
                  <a:srgbClr val="0D0D0D"/>
                </a:solidFill>
                <a:latin typeface="+mn-lt"/>
                <a:ea typeface="+mn-ea"/>
                <a:cs typeface="+mn-cs"/>
              </a:rPr>
              <a:t>Holistic Approach</a:t>
            </a:r>
          </a:p>
          <a:p>
            <a:pPr marL="342900" indent="-342900" defTabSz="768096">
              <a:spcAft>
                <a:spcPts val="600"/>
              </a:spcAft>
              <a:buFont typeface="Arial" panose="020B0604020202020204" pitchFamily="34" charset="0"/>
              <a:buChar char="•"/>
            </a:pPr>
            <a:r>
              <a:rPr lang="en-US" sz="2000" kern="1200" dirty="0">
                <a:solidFill>
                  <a:srgbClr val="0D0D0D"/>
                </a:solidFill>
                <a:latin typeface="+mn-lt"/>
                <a:ea typeface="+mn-ea"/>
                <a:cs typeface="+mn-cs"/>
              </a:rPr>
              <a:t>Personalized Support</a:t>
            </a:r>
          </a:p>
          <a:p>
            <a:pPr marL="342900" indent="-342900" defTabSz="768096">
              <a:spcAft>
                <a:spcPts val="600"/>
              </a:spcAft>
              <a:buFont typeface="Arial" panose="020B0604020202020204" pitchFamily="34" charset="0"/>
              <a:buChar char="•"/>
            </a:pPr>
            <a:r>
              <a:rPr lang="en-US" sz="2000" kern="1200" dirty="0">
                <a:solidFill>
                  <a:srgbClr val="0D0D0D"/>
                </a:solidFill>
                <a:latin typeface="+mn-lt"/>
                <a:ea typeface="+mn-ea"/>
                <a:cs typeface="+mn-cs"/>
              </a:rPr>
              <a:t>Strengths-Based Perspective</a:t>
            </a:r>
          </a:p>
          <a:p>
            <a:pPr marL="342900" indent="-342900" defTabSz="768096">
              <a:spcAft>
                <a:spcPts val="600"/>
              </a:spcAft>
              <a:buFont typeface="Arial" panose="020B0604020202020204" pitchFamily="34" charset="0"/>
              <a:buChar char="•"/>
            </a:pPr>
            <a:r>
              <a:rPr lang="en-US" sz="2000" kern="1200" dirty="0">
                <a:solidFill>
                  <a:srgbClr val="0D0D0D"/>
                </a:solidFill>
                <a:latin typeface="+mn-lt"/>
                <a:ea typeface="+mn-ea"/>
                <a:cs typeface="+mn-cs"/>
              </a:rPr>
              <a:t>Non-Judgmental Attitude</a:t>
            </a:r>
          </a:p>
          <a:p>
            <a:pPr marL="342900" indent="-342900" defTabSz="768096">
              <a:spcAft>
                <a:spcPts val="600"/>
              </a:spcAft>
              <a:buFont typeface="Arial" panose="020B0604020202020204" pitchFamily="34" charset="0"/>
              <a:buChar char="•"/>
            </a:pPr>
            <a:r>
              <a:rPr lang="en-US" sz="2000" kern="1200" dirty="0">
                <a:solidFill>
                  <a:srgbClr val="0D0D0D"/>
                </a:solidFill>
                <a:latin typeface="+mn-lt"/>
                <a:ea typeface="+mn-ea"/>
                <a:cs typeface="+mn-cs"/>
              </a:rPr>
              <a:t>Flexibility and Creativity</a:t>
            </a:r>
            <a:endParaRPr lang="en-US" sz="2000" dirty="0">
              <a:latin typeface="+mn-lt"/>
            </a:endParaRPr>
          </a:p>
        </p:txBody>
      </p:sp>
    </p:spTree>
    <p:extLst>
      <p:ext uri="{BB962C8B-B14F-4D97-AF65-F5344CB8AC3E}">
        <p14:creationId xmlns:p14="http://schemas.microsoft.com/office/powerpoint/2010/main" val="235080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3" name="Rectangle 12">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31CEC01-0F17-FB7C-0328-7483C0758A44}"/>
              </a:ext>
            </a:extLst>
          </p:cNvPr>
          <p:cNvSpPr>
            <a:spLocks noGrp="1"/>
          </p:cNvSpPr>
          <p:nvPr>
            <p:ph type="title"/>
          </p:nvPr>
        </p:nvSpPr>
        <p:spPr>
          <a:xfrm>
            <a:off x="876691" y="301843"/>
            <a:ext cx="10477109" cy="1003532"/>
          </a:xfrm>
        </p:spPr>
        <p:txBody>
          <a:bodyPr vert="horz" lIns="91440" tIns="45720" rIns="91440" bIns="45720" rtlCol="0" anchor="ctr">
            <a:normAutofit/>
          </a:bodyPr>
          <a:lstStyle/>
          <a:p>
            <a:r>
              <a:rPr lang="en-US" sz="3200" b="1" i="0" kern="1200">
                <a:solidFill>
                  <a:srgbClr val="FFFFFF"/>
                </a:solidFill>
                <a:effectLst/>
                <a:latin typeface="+mj-lt"/>
                <a:ea typeface="+mj-ea"/>
                <a:cs typeface="+mj-cs"/>
              </a:rPr>
              <a:t>Empowering current students to serve as peer mentors</a:t>
            </a:r>
            <a:endParaRPr lang="en-US" sz="3200" b="1" kern="120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DB12E0AF-4568-8F7C-BC6E-DE87CB643D84}"/>
              </a:ext>
            </a:extLst>
          </p:cNvPr>
          <p:cNvSpPr>
            <a:spLocks/>
          </p:cNvSpPr>
          <p:nvPr/>
        </p:nvSpPr>
        <p:spPr>
          <a:xfrm>
            <a:off x="3328342" y="2184851"/>
            <a:ext cx="5535316" cy="693860"/>
          </a:xfrm>
          <a:prstGeom prst="rect">
            <a:avLst/>
          </a:prstGeom>
        </p:spPr>
        <p:txBody>
          <a:bodyPr/>
          <a:lstStyle/>
          <a:p>
            <a:pPr defTabSz="768096">
              <a:spcAft>
                <a:spcPts val="600"/>
              </a:spcAft>
            </a:pPr>
            <a:r>
              <a:rPr lang="en-US" sz="2800" b="1" kern="1200" dirty="0">
                <a:solidFill>
                  <a:srgbClr val="0D0D0D"/>
                </a:solidFill>
                <a:ea typeface="+mn-ea"/>
                <a:cs typeface="+mn-cs"/>
              </a:rPr>
              <a:t>Peer Mentorship Program Structure</a:t>
            </a:r>
            <a:endParaRPr lang="en-US" sz="2800" dirty="0"/>
          </a:p>
        </p:txBody>
      </p:sp>
      <p:sp>
        <p:nvSpPr>
          <p:cNvPr id="4" name="Content Placeholder 3">
            <a:extLst>
              <a:ext uri="{FF2B5EF4-FFF2-40B4-BE49-F238E27FC236}">
                <a16:creationId xmlns:a16="http://schemas.microsoft.com/office/drawing/2014/main" id="{A536FB1F-1345-2D01-7EB3-6056ED1AE338}"/>
              </a:ext>
            </a:extLst>
          </p:cNvPr>
          <p:cNvSpPr>
            <a:spLocks/>
          </p:cNvSpPr>
          <p:nvPr/>
        </p:nvSpPr>
        <p:spPr>
          <a:xfrm>
            <a:off x="3924370" y="2878711"/>
            <a:ext cx="4343648" cy="3102989"/>
          </a:xfrm>
          <a:prstGeom prst="rect">
            <a:avLst/>
          </a:prstGeom>
        </p:spPr>
        <p:txBody>
          <a:bodyPr>
            <a:normAutofit/>
          </a:bodyPr>
          <a:lstStyle/>
          <a:p>
            <a:pPr marL="342900" indent="-342900" defTabSz="768096">
              <a:spcAft>
                <a:spcPts val="600"/>
              </a:spcAft>
              <a:buFont typeface="Arial" panose="020B0604020202020204" pitchFamily="34" charset="0"/>
              <a:buChar char="•"/>
            </a:pPr>
            <a:r>
              <a:rPr lang="en-US" sz="2000" kern="1200" dirty="0">
                <a:solidFill>
                  <a:schemeClr val="tx1"/>
                </a:solidFill>
                <a:latin typeface="+mn-lt"/>
                <a:ea typeface="+mn-ea"/>
                <a:cs typeface="Times New Roman" panose="02020603050405020304" pitchFamily="18" charset="0"/>
              </a:rPr>
              <a:t>Program Goals and Objectives</a:t>
            </a:r>
          </a:p>
          <a:p>
            <a:pPr marL="342900" indent="-342900" defTabSz="768096">
              <a:spcAft>
                <a:spcPts val="600"/>
              </a:spcAft>
              <a:buFont typeface="Arial" panose="020B0604020202020204" pitchFamily="34" charset="0"/>
              <a:buChar char="•"/>
            </a:pPr>
            <a:r>
              <a:rPr lang="en-US" sz="2000" kern="1200" dirty="0">
                <a:solidFill>
                  <a:schemeClr val="tx1"/>
                </a:solidFill>
                <a:latin typeface="+mn-lt"/>
                <a:ea typeface="+mn-ea"/>
                <a:cs typeface="Times New Roman" panose="02020603050405020304" pitchFamily="18" charset="0"/>
              </a:rPr>
              <a:t>Recruitment and Selection</a:t>
            </a:r>
          </a:p>
          <a:p>
            <a:pPr marL="342900" indent="-342900" defTabSz="768096">
              <a:spcAft>
                <a:spcPts val="600"/>
              </a:spcAft>
              <a:buFont typeface="Arial" panose="020B0604020202020204" pitchFamily="34" charset="0"/>
              <a:buChar char="•"/>
            </a:pPr>
            <a:r>
              <a:rPr lang="en-US" sz="2000" kern="1200" dirty="0">
                <a:solidFill>
                  <a:schemeClr val="tx1"/>
                </a:solidFill>
                <a:latin typeface="+mn-lt"/>
                <a:ea typeface="+mn-ea"/>
                <a:cs typeface="Times New Roman" panose="02020603050405020304" pitchFamily="18" charset="0"/>
              </a:rPr>
              <a:t>Role Modeling</a:t>
            </a:r>
          </a:p>
          <a:p>
            <a:pPr marL="342900" indent="-342900" defTabSz="768096">
              <a:spcAft>
                <a:spcPts val="600"/>
              </a:spcAft>
              <a:buFont typeface="Arial" panose="020B0604020202020204" pitchFamily="34" charset="0"/>
              <a:buChar char="•"/>
            </a:pPr>
            <a:r>
              <a:rPr lang="en-US" sz="2000" kern="1200" dirty="0">
                <a:solidFill>
                  <a:srgbClr val="0D0D0D"/>
                </a:solidFill>
                <a:latin typeface="+mn-lt"/>
                <a:ea typeface="+mn-ea"/>
                <a:cs typeface="+mn-cs"/>
              </a:rPr>
              <a:t>Empowerment and Autonomy</a:t>
            </a:r>
          </a:p>
          <a:p>
            <a:pPr marL="342900" indent="-342900" defTabSz="768096">
              <a:spcAft>
                <a:spcPts val="600"/>
              </a:spcAft>
              <a:buFont typeface="Arial" panose="020B0604020202020204" pitchFamily="34" charset="0"/>
              <a:buChar char="•"/>
            </a:pPr>
            <a:r>
              <a:rPr lang="en-US" sz="2000" kern="1200" dirty="0">
                <a:solidFill>
                  <a:srgbClr val="0D0D0D"/>
                </a:solidFill>
                <a:latin typeface="+mn-lt"/>
                <a:ea typeface="+mn-ea"/>
                <a:cs typeface="+mn-cs"/>
              </a:rPr>
              <a:t>Recognition and Rewards</a:t>
            </a:r>
            <a:endParaRPr lang="en-US" sz="2000" dirty="0">
              <a:solidFill>
                <a:schemeClr val="tx1"/>
              </a:solidFill>
              <a:latin typeface="+mn-lt"/>
            </a:endParaRPr>
          </a:p>
        </p:txBody>
      </p:sp>
    </p:spTree>
    <p:extLst>
      <p:ext uri="{BB962C8B-B14F-4D97-AF65-F5344CB8AC3E}">
        <p14:creationId xmlns:p14="http://schemas.microsoft.com/office/powerpoint/2010/main" val="3733969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3" name="Rectangle 12">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31CEC01-0F17-FB7C-0328-7483C0758A44}"/>
              </a:ext>
            </a:extLst>
          </p:cNvPr>
          <p:cNvSpPr>
            <a:spLocks noGrp="1"/>
          </p:cNvSpPr>
          <p:nvPr>
            <p:ph type="title"/>
          </p:nvPr>
        </p:nvSpPr>
        <p:spPr>
          <a:xfrm>
            <a:off x="876691" y="301843"/>
            <a:ext cx="10477109" cy="1003532"/>
          </a:xfrm>
        </p:spPr>
        <p:txBody>
          <a:bodyPr vert="horz" lIns="91440" tIns="45720" rIns="91440" bIns="45720" rtlCol="0" anchor="ctr">
            <a:normAutofit/>
          </a:bodyPr>
          <a:lstStyle/>
          <a:p>
            <a:r>
              <a:rPr lang="en-US" sz="3200" b="1" i="0" kern="1200" dirty="0">
                <a:solidFill>
                  <a:srgbClr val="FFFFFF"/>
                </a:solidFill>
                <a:effectLst/>
                <a:latin typeface="+mj-lt"/>
                <a:ea typeface="+mj-ea"/>
                <a:cs typeface="+mj-cs"/>
              </a:rPr>
              <a:t>Cultivating a future workforce in the field of peer recovery</a:t>
            </a:r>
            <a:endParaRPr lang="en-US" sz="3200" b="1"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DB12E0AF-4568-8F7C-BC6E-DE87CB643D84}"/>
              </a:ext>
            </a:extLst>
          </p:cNvPr>
          <p:cNvSpPr>
            <a:spLocks/>
          </p:cNvSpPr>
          <p:nvPr/>
        </p:nvSpPr>
        <p:spPr>
          <a:xfrm>
            <a:off x="3328342" y="2184851"/>
            <a:ext cx="5535316" cy="693860"/>
          </a:xfrm>
          <a:prstGeom prst="rect">
            <a:avLst/>
          </a:prstGeom>
        </p:spPr>
        <p:txBody>
          <a:bodyPr/>
          <a:lstStyle/>
          <a:p>
            <a:pPr defTabSz="1005840">
              <a:spcAft>
                <a:spcPts val="600"/>
              </a:spcAft>
            </a:pPr>
            <a:r>
              <a:rPr lang="en-US" sz="2800" b="1" kern="1200" dirty="0">
                <a:solidFill>
                  <a:srgbClr val="0D0D0D"/>
                </a:solidFill>
                <a:latin typeface="Söhne"/>
                <a:ea typeface="+mn-ea"/>
                <a:cs typeface="+mn-cs"/>
              </a:rPr>
              <a:t>Education and Training Programs</a:t>
            </a:r>
            <a:endParaRPr lang="en-US" sz="2800" dirty="0"/>
          </a:p>
        </p:txBody>
      </p:sp>
      <p:sp>
        <p:nvSpPr>
          <p:cNvPr id="4" name="Content Placeholder 3">
            <a:extLst>
              <a:ext uri="{FF2B5EF4-FFF2-40B4-BE49-F238E27FC236}">
                <a16:creationId xmlns:a16="http://schemas.microsoft.com/office/drawing/2014/main" id="{A536FB1F-1345-2D01-7EB3-6056ED1AE338}"/>
              </a:ext>
            </a:extLst>
          </p:cNvPr>
          <p:cNvSpPr>
            <a:spLocks/>
          </p:cNvSpPr>
          <p:nvPr/>
        </p:nvSpPr>
        <p:spPr>
          <a:xfrm>
            <a:off x="3924370" y="2878711"/>
            <a:ext cx="4343648" cy="3102989"/>
          </a:xfrm>
          <a:prstGeom prst="rect">
            <a:avLst/>
          </a:prstGeom>
        </p:spPr>
        <p:txBody>
          <a:bodyPr>
            <a:normAutofit/>
          </a:bodyPr>
          <a:lstStyle/>
          <a:p>
            <a:pPr marL="342900" indent="-342900" defTabSz="1005840">
              <a:spcAft>
                <a:spcPts val="600"/>
              </a:spcAft>
              <a:buFont typeface="Arial" panose="020B0604020202020204" pitchFamily="34" charset="0"/>
              <a:buChar char="•"/>
            </a:pPr>
            <a:r>
              <a:rPr lang="en-US" sz="2000" kern="1200" dirty="0">
                <a:solidFill>
                  <a:schemeClr val="tx1"/>
                </a:solidFill>
                <a:latin typeface="+mn-lt"/>
                <a:ea typeface="+mn-ea"/>
                <a:cs typeface="+mn-cs"/>
              </a:rPr>
              <a:t>Recovery-Focused Curriculum</a:t>
            </a:r>
          </a:p>
          <a:p>
            <a:pPr marL="342900" indent="-342900" defTabSz="1005840">
              <a:spcAft>
                <a:spcPts val="600"/>
              </a:spcAft>
              <a:buFont typeface="Arial" panose="020B0604020202020204" pitchFamily="34" charset="0"/>
              <a:buChar char="•"/>
            </a:pPr>
            <a:r>
              <a:rPr lang="en-US" sz="2000" kern="1200" dirty="0">
                <a:solidFill>
                  <a:schemeClr val="tx1"/>
                </a:solidFill>
                <a:latin typeface="+mn-lt"/>
                <a:ea typeface="+mn-ea"/>
                <a:cs typeface="+mn-cs"/>
              </a:rPr>
              <a:t>Restorative Practices</a:t>
            </a:r>
          </a:p>
          <a:p>
            <a:pPr marL="342900" indent="-342900" defTabSz="1005840">
              <a:spcAft>
                <a:spcPts val="600"/>
              </a:spcAft>
              <a:buFont typeface="Arial" panose="020B0604020202020204" pitchFamily="34" charset="0"/>
              <a:buChar char="•"/>
            </a:pPr>
            <a:r>
              <a:rPr lang="en-US" sz="2000" kern="1200" dirty="0">
                <a:solidFill>
                  <a:schemeClr val="tx1"/>
                </a:solidFill>
                <a:latin typeface="+mn-lt"/>
                <a:ea typeface="+mn-ea"/>
                <a:cs typeface="Times New Roman" panose="02020603050405020304" pitchFamily="18" charset="0"/>
              </a:rPr>
              <a:t>Diverse Perspectives</a:t>
            </a:r>
            <a:endParaRPr lang="en-US" sz="2000" kern="1200" dirty="0">
              <a:solidFill>
                <a:schemeClr val="tx1"/>
              </a:solidFill>
              <a:latin typeface="+mn-lt"/>
              <a:ea typeface="+mn-ea"/>
              <a:cs typeface="+mn-cs"/>
            </a:endParaRPr>
          </a:p>
          <a:p>
            <a:pPr marL="342900" indent="-342900" defTabSz="1005840">
              <a:spcAft>
                <a:spcPts val="600"/>
              </a:spcAft>
              <a:buFont typeface="Arial" panose="020B0604020202020204" pitchFamily="34" charset="0"/>
              <a:buChar char="•"/>
            </a:pPr>
            <a:r>
              <a:rPr lang="en-US" sz="2000" kern="1200" dirty="0">
                <a:solidFill>
                  <a:schemeClr val="tx1"/>
                </a:solidFill>
                <a:latin typeface="+mn-lt"/>
                <a:ea typeface="+mn-ea"/>
                <a:cs typeface="Times New Roman" panose="02020603050405020304" pitchFamily="18" charset="0"/>
              </a:rPr>
              <a:t>Community Engagement</a:t>
            </a:r>
          </a:p>
          <a:p>
            <a:pPr marL="342900" indent="-342900" defTabSz="1005840">
              <a:spcAft>
                <a:spcPts val="600"/>
              </a:spcAft>
              <a:buFont typeface="Arial" panose="020B0604020202020204" pitchFamily="34" charset="0"/>
              <a:buChar char="•"/>
            </a:pPr>
            <a:r>
              <a:rPr lang="en-US" sz="2000" kern="1200" dirty="0">
                <a:solidFill>
                  <a:srgbClr val="0D0D0D"/>
                </a:solidFill>
                <a:latin typeface="+mn-lt"/>
                <a:ea typeface="+mn-ea"/>
                <a:cs typeface="+mn-cs"/>
              </a:rPr>
              <a:t>Advocacy and Awareness</a:t>
            </a:r>
            <a:endParaRPr lang="en-US" sz="2000" kern="1200" dirty="0">
              <a:solidFill>
                <a:schemeClr val="tx1"/>
              </a:solidFill>
              <a:latin typeface="+mn-lt"/>
              <a:ea typeface="+mn-ea"/>
              <a:cs typeface="Times New Roman" panose="02020603050405020304" pitchFamily="18" charset="0"/>
            </a:endParaRPr>
          </a:p>
        </p:txBody>
      </p:sp>
    </p:spTree>
    <p:extLst>
      <p:ext uri="{BB962C8B-B14F-4D97-AF65-F5344CB8AC3E}">
        <p14:creationId xmlns:p14="http://schemas.microsoft.com/office/powerpoint/2010/main" val="787469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3" name="Rectangle 12">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31CEC01-0F17-FB7C-0328-7483C0758A44}"/>
              </a:ext>
            </a:extLst>
          </p:cNvPr>
          <p:cNvSpPr>
            <a:spLocks noGrp="1"/>
          </p:cNvSpPr>
          <p:nvPr>
            <p:ph type="title"/>
          </p:nvPr>
        </p:nvSpPr>
        <p:spPr>
          <a:xfrm>
            <a:off x="876691" y="301843"/>
            <a:ext cx="10477109" cy="1003532"/>
          </a:xfrm>
        </p:spPr>
        <p:txBody>
          <a:bodyPr vert="horz" lIns="91440" tIns="45720" rIns="91440" bIns="45720" rtlCol="0" anchor="ctr">
            <a:normAutofit/>
          </a:bodyPr>
          <a:lstStyle/>
          <a:p>
            <a:r>
              <a:rPr lang="en-US" sz="3200" b="1" i="0" kern="1200" dirty="0">
                <a:solidFill>
                  <a:srgbClr val="FFFFFF"/>
                </a:solidFill>
                <a:effectLst/>
                <a:latin typeface="+mj-lt"/>
                <a:ea typeface="+mj-ea"/>
                <a:cs typeface="+mj-cs"/>
              </a:rPr>
              <a:t>Graduates Next Steps…..</a:t>
            </a:r>
            <a:endParaRPr lang="en-US" sz="3200" b="1"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DB12E0AF-4568-8F7C-BC6E-DE87CB643D84}"/>
              </a:ext>
            </a:extLst>
          </p:cNvPr>
          <p:cNvSpPr>
            <a:spLocks/>
          </p:cNvSpPr>
          <p:nvPr/>
        </p:nvSpPr>
        <p:spPr>
          <a:xfrm>
            <a:off x="560684" y="1855066"/>
            <a:ext cx="5535316" cy="693860"/>
          </a:xfrm>
          <a:prstGeom prst="rect">
            <a:avLst/>
          </a:prstGeom>
        </p:spPr>
        <p:txBody>
          <a:bodyPr/>
          <a:lstStyle/>
          <a:p>
            <a:pPr defTabSz="1005840">
              <a:spcAft>
                <a:spcPts val="600"/>
              </a:spcAft>
            </a:pPr>
            <a:r>
              <a:rPr lang="en-US" sz="2800" b="1" kern="1200" dirty="0">
                <a:solidFill>
                  <a:srgbClr val="0D0D0D"/>
                </a:solidFill>
                <a:latin typeface="Söhne"/>
                <a:ea typeface="+mn-ea"/>
                <a:cs typeface="+mn-cs"/>
              </a:rPr>
              <a:t>Training Institute</a:t>
            </a:r>
            <a:endParaRPr lang="en-US" sz="2800" dirty="0"/>
          </a:p>
        </p:txBody>
      </p:sp>
      <p:sp>
        <p:nvSpPr>
          <p:cNvPr id="4" name="Content Placeholder 3">
            <a:extLst>
              <a:ext uri="{FF2B5EF4-FFF2-40B4-BE49-F238E27FC236}">
                <a16:creationId xmlns:a16="http://schemas.microsoft.com/office/drawing/2014/main" id="{A536FB1F-1345-2D01-7EB3-6056ED1AE338}"/>
              </a:ext>
            </a:extLst>
          </p:cNvPr>
          <p:cNvSpPr>
            <a:spLocks/>
          </p:cNvSpPr>
          <p:nvPr/>
        </p:nvSpPr>
        <p:spPr>
          <a:xfrm>
            <a:off x="1007550" y="2757580"/>
            <a:ext cx="4343648" cy="3102989"/>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Internship and Apprenticeship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D0D"/>
                </a:solidFill>
                <a:effectLst/>
                <a:uLnTx/>
                <a:uFillTx/>
                <a:latin typeface="Calibri" panose="020F0502020204030204"/>
                <a:ea typeface="Aptos" panose="020B0004020202020204" pitchFamily="34" charset="0"/>
                <a:cs typeface="Arial" panose="020B0604020202020204" pitchFamily="34" charset="0"/>
              </a:rPr>
              <a:t>Certification and Credentialing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5" name="Picture 4">
            <a:extLst>
              <a:ext uri="{FF2B5EF4-FFF2-40B4-BE49-F238E27FC236}">
                <a16:creationId xmlns:a16="http://schemas.microsoft.com/office/drawing/2014/main" id="{EC67C51D-94C0-B40A-C1B3-085EE7DB3A7B}"/>
              </a:ext>
            </a:extLst>
          </p:cNvPr>
          <p:cNvPicPr>
            <a:picLocks noChangeAspect="1"/>
          </p:cNvPicPr>
          <p:nvPr/>
        </p:nvPicPr>
        <p:blipFill>
          <a:blip r:embed="rId2"/>
          <a:stretch>
            <a:fillRect/>
          </a:stretch>
        </p:blipFill>
        <p:spPr>
          <a:xfrm>
            <a:off x="6323471" y="1602215"/>
            <a:ext cx="2115495" cy="2706859"/>
          </a:xfrm>
          <a:prstGeom prst="rect">
            <a:avLst/>
          </a:prstGeom>
        </p:spPr>
      </p:pic>
      <p:pic>
        <p:nvPicPr>
          <p:cNvPr id="6" name="Picture 5">
            <a:extLst>
              <a:ext uri="{FF2B5EF4-FFF2-40B4-BE49-F238E27FC236}">
                <a16:creationId xmlns:a16="http://schemas.microsoft.com/office/drawing/2014/main" id="{C831B6B5-62BA-E338-2F0D-4D41F18FFB02}"/>
              </a:ext>
            </a:extLst>
          </p:cNvPr>
          <p:cNvPicPr>
            <a:picLocks noChangeAspect="1"/>
          </p:cNvPicPr>
          <p:nvPr/>
        </p:nvPicPr>
        <p:blipFill>
          <a:blip r:embed="rId3"/>
          <a:stretch>
            <a:fillRect/>
          </a:stretch>
        </p:blipFill>
        <p:spPr>
          <a:xfrm>
            <a:off x="9323656" y="1602214"/>
            <a:ext cx="2030144" cy="2706859"/>
          </a:xfrm>
          <a:prstGeom prst="rect">
            <a:avLst/>
          </a:prstGeom>
        </p:spPr>
      </p:pic>
      <p:pic>
        <p:nvPicPr>
          <p:cNvPr id="7" name="Picture 6">
            <a:extLst>
              <a:ext uri="{FF2B5EF4-FFF2-40B4-BE49-F238E27FC236}">
                <a16:creationId xmlns:a16="http://schemas.microsoft.com/office/drawing/2014/main" id="{A1C8409B-CD79-B4DD-9AFB-77B68BBE95FA}"/>
              </a:ext>
            </a:extLst>
          </p:cNvPr>
          <p:cNvPicPr>
            <a:picLocks noChangeAspect="1"/>
          </p:cNvPicPr>
          <p:nvPr/>
        </p:nvPicPr>
        <p:blipFill>
          <a:blip r:embed="rId4"/>
          <a:stretch>
            <a:fillRect/>
          </a:stretch>
        </p:blipFill>
        <p:spPr>
          <a:xfrm>
            <a:off x="7829731" y="4309073"/>
            <a:ext cx="2017951" cy="2017951"/>
          </a:xfrm>
          <a:prstGeom prst="rect">
            <a:avLst/>
          </a:prstGeom>
        </p:spPr>
      </p:pic>
      <p:pic>
        <p:nvPicPr>
          <p:cNvPr id="8" name="Picture 7">
            <a:extLst>
              <a:ext uri="{FF2B5EF4-FFF2-40B4-BE49-F238E27FC236}">
                <a16:creationId xmlns:a16="http://schemas.microsoft.com/office/drawing/2014/main" id="{B106DDE0-8DA1-BCA2-B630-005C366EEEC8}"/>
              </a:ext>
            </a:extLst>
          </p:cNvPr>
          <p:cNvPicPr>
            <a:picLocks noChangeAspect="1"/>
          </p:cNvPicPr>
          <p:nvPr/>
        </p:nvPicPr>
        <p:blipFill>
          <a:blip r:embed="rId5"/>
          <a:stretch>
            <a:fillRect/>
          </a:stretch>
        </p:blipFill>
        <p:spPr>
          <a:xfrm>
            <a:off x="876691" y="4416035"/>
            <a:ext cx="4413887" cy="1243692"/>
          </a:xfrm>
          <a:prstGeom prst="rect">
            <a:avLst/>
          </a:prstGeom>
        </p:spPr>
      </p:pic>
    </p:spTree>
    <p:extLst>
      <p:ext uri="{BB962C8B-B14F-4D97-AF65-F5344CB8AC3E}">
        <p14:creationId xmlns:p14="http://schemas.microsoft.com/office/powerpoint/2010/main" val="1757592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823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F2B5-4B47-42BF-8B42-FD3773F6BAA7}"/>
              </a:ext>
            </a:extLst>
          </p:cNvPr>
          <p:cNvSpPr>
            <a:spLocks noGrp="1"/>
          </p:cNvSpPr>
          <p:nvPr>
            <p:ph type="title"/>
          </p:nvPr>
        </p:nvSpPr>
        <p:spPr/>
        <p:txBody>
          <a:bodyPr/>
          <a:lstStyle/>
          <a:p>
            <a:r>
              <a:rPr lang="en-US"/>
              <a:t>Connect with us!</a:t>
            </a:r>
          </a:p>
        </p:txBody>
      </p:sp>
      <p:sp>
        <p:nvSpPr>
          <p:cNvPr id="4" name="Text Placeholder 3">
            <a:extLst>
              <a:ext uri="{FF2B5EF4-FFF2-40B4-BE49-F238E27FC236}">
                <a16:creationId xmlns:a16="http://schemas.microsoft.com/office/drawing/2014/main" id="{54BE27C1-F8A3-4700-9E4D-6F3F3A356E2B}"/>
              </a:ext>
            </a:extLst>
          </p:cNvPr>
          <p:cNvSpPr txBox="1">
            <a:spLocks/>
          </p:cNvSpPr>
          <p:nvPr/>
        </p:nvSpPr>
        <p:spPr>
          <a:xfrm>
            <a:off x="6206873" y="1889968"/>
            <a:ext cx="3828378" cy="8053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726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726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726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726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72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hlinkClick r:id="rId3"/>
              </a:rPr>
              <a:t>@PeerRecoveryCoE</a:t>
            </a:r>
            <a:endParaRPr lang="en-US" sz="2200"/>
          </a:p>
        </p:txBody>
      </p:sp>
      <p:pic>
        <p:nvPicPr>
          <p:cNvPr id="5" name="Picture 4">
            <a:extLst>
              <a:ext uri="{FF2B5EF4-FFF2-40B4-BE49-F238E27FC236}">
                <a16:creationId xmlns:a16="http://schemas.microsoft.com/office/drawing/2014/main" id="{5D38C1DA-288A-417C-A2C2-F5A546061C8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06873" y="1052538"/>
            <a:ext cx="678910" cy="678910"/>
          </a:xfrm>
          <a:prstGeom prst="rect">
            <a:avLst/>
          </a:prstGeom>
        </p:spPr>
      </p:pic>
      <p:pic>
        <p:nvPicPr>
          <p:cNvPr id="7" name="Picture 6">
            <a:extLst>
              <a:ext uri="{FF2B5EF4-FFF2-40B4-BE49-F238E27FC236}">
                <a16:creationId xmlns:a16="http://schemas.microsoft.com/office/drawing/2014/main" id="{114CE1BD-92B4-4D49-8063-5328C2EF06A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206873" y="2650191"/>
            <a:ext cx="678910" cy="678910"/>
          </a:xfrm>
          <a:prstGeom prst="rect">
            <a:avLst/>
          </a:prstGeom>
        </p:spPr>
      </p:pic>
      <p:pic>
        <p:nvPicPr>
          <p:cNvPr id="8" name="Picture 2" descr="Vimeo | The world&amp;#39;s only all-in-one video solution">
            <a:extLst>
              <a:ext uri="{FF2B5EF4-FFF2-40B4-BE49-F238E27FC236}">
                <a16:creationId xmlns:a16="http://schemas.microsoft.com/office/drawing/2014/main" id="{BF011033-9A53-4963-A331-F52C227AED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216345"/>
            <a:ext cx="2129135" cy="60970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4146883A-243D-4C44-9F01-947B05218DFF}"/>
              </a:ext>
            </a:extLst>
          </p:cNvPr>
          <p:cNvSpPr txBox="1">
            <a:spLocks/>
          </p:cNvSpPr>
          <p:nvPr/>
        </p:nvSpPr>
        <p:spPr>
          <a:xfrm>
            <a:off x="6096000" y="3487699"/>
            <a:ext cx="2863736" cy="5700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7266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67266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672666"/>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672666"/>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672666"/>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200">
                <a:hlinkClick r:id="rId9"/>
              </a:rPr>
              <a:t>@peer</a:t>
            </a:r>
            <a:r>
              <a:rPr lang="en-US" sz="2200" b="1">
                <a:hlinkClick r:id="rId9"/>
              </a:rPr>
              <a:t>_</a:t>
            </a:r>
            <a:r>
              <a:rPr lang="en-US" sz="2200">
                <a:hlinkClick r:id="rId9"/>
              </a:rPr>
              <a:t>recovery</a:t>
            </a:r>
            <a:endParaRPr lang="en-US" sz="2200"/>
          </a:p>
        </p:txBody>
      </p:sp>
      <p:sp>
        <p:nvSpPr>
          <p:cNvPr id="10" name="Text Placeholder 3">
            <a:extLst>
              <a:ext uri="{FF2B5EF4-FFF2-40B4-BE49-F238E27FC236}">
                <a16:creationId xmlns:a16="http://schemas.microsoft.com/office/drawing/2014/main" id="{B64861B2-0D6C-45D9-B523-A63D4BE2976D}"/>
              </a:ext>
            </a:extLst>
          </p:cNvPr>
          <p:cNvSpPr txBox="1">
            <a:spLocks/>
          </p:cNvSpPr>
          <p:nvPr/>
        </p:nvSpPr>
        <p:spPr>
          <a:xfrm>
            <a:off x="6096000" y="4999917"/>
            <a:ext cx="3002650" cy="5700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7266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67266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672666"/>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672666"/>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672666"/>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200">
                <a:hlinkClick r:id="rId10"/>
              </a:rPr>
              <a:t>Peer Recovery Now</a:t>
            </a:r>
            <a:endParaRPr lang="en-US" sz="2200"/>
          </a:p>
        </p:txBody>
      </p:sp>
      <p:sp>
        <p:nvSpPr>
          <p:cNvPr id="11" name="Text Placeholder 3">
            <a:extLst>
              <a:ext uri="{FF2B5EF4-FFF2-40B4-BE49-F238E27FC236}">
                <a16:creationId xmlns:a16="http://schemas.microsoft.com/office/drawing/2014/main" id="{B1887C02-1DF1-4712-882B-898BCBBFFEB9}"/>
              </a:ext>
            </a:extLst>
          </p:cNvPr>
          <p:cNvSpPr txBox="1">
            <a:spLocks/>
          </p:cNvSpPr>
          <p:nvPr/>
        </p:nvSpPr>
        <p:spPr>
          <a:xfrm>
            <a:off x="1132858" y="2695339"/>
            <a:ext cx="3932237" cy="8053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7266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67266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672666"/>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672666"/>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672666"/>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200"/>
              <a:t>www.PeerRecoveryNow.org</a:t>
            </a:r>
          </a:p>
        </p:txBody>
      </p:sp>
    </p:spTree>
    <p:extLst>
      <p:ext uri="{BB962C8B-B14F-4D97-AF65-F5344CB8AC3E}">
        <p14:creationId xmlns:p14="http://schemas.microsoft.com/office/powerpoint/2010/main" val="2012021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660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2510D6-295B-40E0-BE60-801A58FDA060}"/>
              </a:ext>
            </a:extLst>
          </p:cNvPr>
          <p:cNvSpPr txBox="1"/>
          <p:nvPr/>
        </p:nvSpPr>
        <p:spPr>
          <a:xfrm>
            <a:off x="2151434" y="1585609"/>
            <a:ext cx="7889132" cy="3539430"/>
          </a:xfrm>
          <a:prstGeom prst="rect">
            <a:avLst/>
          </a:prstGeom>
          <a:noFill/>
        </p:spPr>
        <p:txBody>
          <a:bodyPr wrap="square" rtlCol="0">
            <a:spAutoFit/>
          </a:bodyPr>
          <a:lstStyle/>
          <a:p>
            <a:pPr algn="ctr"/>
            <a:r>
              <a:rPr lang="en-US" sz="3200">
                <a:solidFill>
                  <a:schemeClr val="bg1"/>
                </a:solidFill>
                <a:latin typeface="Arial" panose="020B0604020202020204" pitchFamily="34" charset="0"/>
                <a:cs typeface="Arial" panose="020B0604020202020204" pitchFamily="34" charset="0"/>
              </a:rPr>
              <a:t>If we want addiction destigmatized, we need a language that’s unified.</a:t>
            </a:r>
          </a:p>
          <a:p>
            <a:pPr algn="ctr"/>
            <a:endParaRPr lang="en-US" sz="3200">
              <a:solidFill>
                <a:schemeClr val="bg1"/>
              </a:solidFill>
              <a:latin typeface="Arial" panose="020B0604020202020204" pitchFamily="34" charset="0"/>
              <a:cs typeface="Arial" panose="020B0604020202020204" pitchFamily="34" charset="0"/>
            </a:endParaRPr>
          </a:p>
          <a:p>
            <a:pPr algn="ctr"/>
            <a:r>
              <a:rPr lang="en-US" sz="3200">
                <a:solidFill>
                  <a:schemeClr val="bg1"/>
                </a:solidFill>
                <a:latin typeface="Arial" panose="020B0604020202020204" pitchFamily="34" charset="0"/>
                <a:cs typeface="Arial" panose="020B0604020202020204" pitchFamily="34" charset="0"/>
              </a:rPr>
              <a:t>The words we use matter. Caution needs to be taken, especially when the disorders concerned are heavily stigmatized as substance use disorders are.</a:t>
            </a:r>
          </a:p>
        </p:txBody>
      </p:sp>
      <p:sp>
        <p:nvSpPr>
          <p:cNvPr id="3" name="TextBox 2">
            <a:hlinkClick r:id="rId2"/>
            <a:extLst>
              <a:ext uri="{FF2B5EF4-FFF2-40B4-BE49-F238E27FC236}">
                <a16:creationId xmlns:a16="http://schemas.microsoft.com/office/drawing/2014/main" id="{5DF5DF0E-F15B-4170-87F1-5A8884C07989}"/>
              </a:ext>
            </a:extLst>
          </p:cNvPr>
          <p:cNvSpPr txBox="1"/>
          <p:nvPr/>
        </p:nvSpPr>
        <p:spPr>
          <a:xfrm>
            <a:off x="7436796" y="6278246"/>
            <a:ext cx="4482830"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hlinkClick r:id="rId2"/>
              </a:rPr>
              <a:t>https://www.recoveryanswers.</a:t>
            </a:r>
            <a:r>
              <a:rPr lang="en-US" sz="1400">
                <a:solidFill>
                  <a:schemeClr val="bg1"/>
                </a:solidFill>
                <a:latin typeface="Arial" panose="020B0604020202020204" pitchFamily="34" charset="0"/>
                <a:cs typeface="Arial" panose="020B0604020202020204" pitchFamily="34" charset="0"/>
                <a:hlinkClick r:id="rId2"/>
              </a:rPr>
              <a:t>org</a:t>
            </a:r>
            <a:r>
              <a:rPr lang="en-US" sz="1600">
                <a:solidFill>
                  <a:schemeClr val="bg1"/>
                </a:solidFill>
                <a:latin typeface="Arial" panose="020B0604020202020204" pitchFamily="34" charset="0"/>
                <a:cs typeface="Arial" panose="020B0604020202020204" pitchFamily="34" charset="0"/>
                <a:hlinkClick r:id="rId2"/>
              </a:rPr>
              <a:t>/addiction-ary/</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286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9EFFC8E5-AD6B-4D7F-B54E-A51324FAFF91}"/>
              </a:ext>
            </a:extLst>
          </p:cNvPr>
          <p:cNvPicPr>
            <a:picLocks noChangeAspect="1"/>
          </p:cNvPicPr>
          <p:nvPr/>
        </p:nvPicPr>
        <p:blipFill>
          <a:blip r:embed="rId2"/>
          <a:stretch>
            <a:fillRect/>
          </a:stretch>
        </p:blipFill>
        <p:spPr>
          <a:xfrm>
            <a:off x="2592607" y="0"/>
            <a:ext cx="7006786" cy="6858000"/>
          </a:xfrm>
          <a:prstGeom prst="rect">
            <a:avLst/>
          </a:prstGeom>
        </p:spPr>
      </p:pic>
    </p:spTree>
    <p:extLst>
      <p:ext uri="{BB962C8B-B14F-4D97-AF65-F5344CB8AC3E}">
        <p14:creationId xmlns:p14="http://schemas.microsoft.com/office/powerpoint/2010/main" val="1166072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C8A2-AFC1-B24D-97A0-528CFEE9B3EC}"/>
              </a:ext>
            </a:extLst>
          </p:cNvPr>
          <p:cNvSpPr>
            <a:spLocks noGrp="1"/>
          </p:cNvSpPr>
          <p:nvPr>
            <p:ph type="title"/>
          </p:nvPr>
        </p:nvSpPr>
        <p:spPr>
          <a:xfrm>
            <a:off x="1209676" y="593453"/>
            <a:ext cx="3183904" cy="2763838"/>
          </a:xfrm>
        </p:spPr>
        <p:txBody>
          <a:bodyPr/>
          <a:lstStyle/>
          <a:p>
            <a:r>
              <a:rPr lang="en-US"/>
              <a:t>Association of Recovery Schools</a:t>
            </a:r>
          </a:p>
        </p:txBody>
      </p:sp>
      <p:sp>
        <p:nvSpPr>
          <p:cNvPr id="3" name="Content Placeholder 2">
            <a:extLst>
              <a:ext uri="{FF2B5EF4-FFF2-40B4-BE49-F238E27FC236}">
                <a16:creationId xmlns:a16="http://schemas.microsoft.com/office/drawing/2014/main" id="{95FDC3EA-43FB-F047-8CFB-BB9735F2FB70}"/>
              </a:ext>
            </a:extLst>
          </p:cNvPr>
          <p:cNvSpPr>
            <a:spLocks noGrp="1"/>
          </p:cNvSpPr>
          <p:nvPr>
            <p:ph idx="1"/>
          </p:nvPr>
        </p:nvSpPr>
        <p:spPr>
          <a:xfrm>
            <a:off x="4403169" y="733974"/>
            <a:ext cx="6018438" cy="5505492"/>
          </a:xfrm>
        </p:spPr>
        <p:txBody>
          <a:bodyPr vert="horz" lIns="91440" tIns="45720" rIns="91440" bIns="45720" rtlCol="0" anchor="t">
            <a:noAutofit/>
          </a:bodyPr>
          <a:lstStyle/>
          <a:p>
            <a:r>
              <a:rPr lang="en-US" sz="2200" dirty="0">
                <a:latin typeface="Arial"/>
                <a:cs typeface="Arial"/>
              </a:rPr>
              <a:t>ARS, founded in 2002, is the member organization and accrediting body for approximately 50 recovery high schools across the United States. </a:t>
            </a:r>
            <a:endParaRPr lang="en-US" sz="2200" dirty="0"/>
          </a:p>
          <a:p>
            <a:r>
              <a:rPr lang="en-US" sz="2200" dirty="0"/>
              <a:t>The primary purpose of a RHS is to educate and support students in recovery from substance use or co-occurring disorders.</a:t>
            </a:r>
          </a:p>
          <a:p>
            <a:r>
              <a:rPr lang="en-US" sz="2200" dirty="0"/>
              <a:t>RHSs must meet the following the criteria:</a:t>
            </a:r>
          </a:p>
          <a:p>
            <a:pPr lvl="1"/>
            <a:r>
              <a:rPr lang="en-US" sz="1800" dirty="0"/>
              <a:t>State requirements are met for awarding a secondary school diploma</a:t>
            </a:r>
          </a:p>
          <a:p>
            <a:pPr lvl="1"/>
            <a:r>
              <a:rPr lang="en-US" sz="1800" dirty="0"/>
              <a:t>All students are working a recovery program for substance use or co-occurring disorders</a:t>
            </a:r>
          </a:p>
          <a:p>
            <a:pPr lvl="1"/>
            <a:r>
              <a:rPr lang="en-US" sz="1800" dirty="0"/>
              <a:t>All students are working towards an abstinence-focused recovery program</a:t>
            </a:r>
          </a:p>
          <a:p>
            <a:r>
              <a:rPr lang="en-US" sz="2200" dirty="0"/>
              <a:t>RHSs provide support for families learning how to live with, and provide support for, their teens in recovery.</a:t>
            </a:r>
          </a:p>
          <a:p>
            <a:pPr lvl="1"/>
            <a:endParaRPr lang="en-US" sz="1800" dirty="0"/>
          </a:p>
          <a:p>
            <a:endParaRPr lang="en-US" sz="2200" dirty="0"/>
          </a:p>
          <a:p>
            <a:endParaRPr lang="en-US" sz="2200" dirty="0"/>
          </a:p>
        </p:txBody>
      </p:sp>
      <p:pic>
        <p:nvPicPr>
          <p:cNvPr id="4" name="Picture 3" descr="A black and red circle with white text&#10;&#10;Description automatically generated">
            <a:extLst>
              <a:ext uri="{FF2B5EF4-FFF2-40B4-BE49-F238E27FC236}">
                <a16:creationId xmlns:a16="http://schemas.microsoft.com/office/drawing/2014/main" id="{08F87E14-0371-3840-03D9-1661D816B571}"/>
              </a:ext>
            </a:extLst>
          </p:cNvPr>
          <p:cNvPicPr>
            <a:picLocks noChangeAspect="1"/>
          </p:cNvPicPr>
          <p:nvPr/>
        </p:nvPicPr>
        <p:blipFill>
          <a:blip r:embed="rId3"/>
          <a:stretch>
            <a:fillRect/>
          </a:stretch>
        </p:blipFill>
        <p:spPr>
          <a:xfrm>
            <a:off x="905888" y="3357290"/>
            <a:ext cx="2975447" cy="2445339"/>
          </a:xfrm>
          <a:prstGeom prst="rect">
            <a:avLst/>
          </a:prstGeom>
        </p:spPr>
      </p:pic>
    </p:spTree>
    <p:extLst>
      <p:ext uri="{BB962C8B-B14F-4D97-AF65-F5344CB8AC3E}">
        <p14:creationId xmlns:p14="http://schemas.microsoft.com/office/powerpoint/2010/main" val="1971612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C8A2-AFC1-B24D-97A0-528CFEE9B3EC}"/>
              </a:ext>
            </a:extLst>
          </p:cNvPr>
          <p:cNvSpPr>
            <a:spLocks noGrp="1"/>
          </p:cNvSpPr>
          <p:nvPr>
            <p:ph type="title"/>
          </p:nvPr>
        </p:nvSpPr>
        <p:spPr>
          <a:xfrm>
            <a:off x="1209676" y="593453"/>
            <a:ext cx="3183904" cy="2763838"/>
          </a:xfrm>
        </p:spPr>
        <p:txBody>
          <a:bodyPr/>
          <a:lstStyle/>
          <a:p>
            <a:r>
              <a:rPr lang="en-US"/>
              <a:t>Housekeeping Notes</a:t>
            </a:r>
          </a:p>
        </p:txBody>
      </p:sp>
      <p:sp>
        <p:nvSpPr>
          <p:cNvPr id="3" name="Content Placeholder 2">
            <a:extLst>
              <a:ext uri="{FF2B5EF4-FFF2-40B4-BE49-F238E27FC236}">
                <a16:creationId xmlns:a16="http://schemas.microsoft.com/office/drawing/2014/main" id="{95FDC3EA-43FB-F047-8CFB-BB9735F2FB70}"/>
              </a:ext>
            </a:extLst>
          </p:cNvPr>
          <p:cNvSpPr>
            <a:spLocks noGrp="1"/>
          </p:cNvSpPr>
          <p:nvPr>
            <p:ph idx="1"/>
          </p:nvPr>
        </p:nvSpPr>
        <p:spPr>
          <a:xfrm>
            <a:off x="4804549" y="748351"/>
            <a:ext cx="6177775" cy="5361298"/>
          </a:xfrm>
        </p:spPr>
        <p:txBody>
          <a:bodyPr>
            <a:noAutofit/>
          </a:bodyPr>
          <a:lstStyle/>
          <a:p>
            <a:r>
              <a:rPr lang="en-US" sz="2200" dirty="0"/>
              <a:t>This presentation will be recorded.</a:t>
            </a:r>
          </a:p>
          <a:p>
            <a:r>
              <a:rPr lang="en-US" sz="2200" dirty="0"/>
              <a:t>Please mute yourselves when the presenter is speaking.</a:t>
            </a:r>
          </a:p>
          <a:p>
            <a:r>
              <a:rPr lang="en-US" sz="2200" dirty="0"/>
              <a:t>When you speak, please identify yourself by name and work area to help others recognize you.</a:t>
            </a:r>
          </a:p>
          <a:p>
            <a:r>
              <a:rPr lang="en-US" sz="2200" dirty="0"/>
              <a:t>During the presentation, submit questions and feedback in the chat box.</a:t>
            </a:r>
          </a:p>
          <a:p>
            <a:pPr lvl="1"/>
            <a:r>
              <a:rPr lang="en-US" sz="2200" dirty="0"/>
              <a:t>[Q/A session will follow the presentation]</a:t>
            </a:r>
          </a:p>
          <a:p>
            <a:r>
              <a:rPr lang="en-US" sz="2200" dirty="0"/>
              <a:t>You will receive the slides for this presentation via email.</a:t>
            </a:r>
          </a:p>
          <a:p>
            <a:r>
              <a:rPr lang="en-US" sz="2200" dirty="0"/>
              <a:t>We value your feedback! If an evaluation link is provided at the end of the presentation, please submit your response within 1-2 days.</a:t>
            </a:r>
          </a:p>
        </p:txBody>
      </p:sp>
      <p:pic>
        <p:nvPicPr>
          <p:cNvPr id="4" name="Picture 3" descr="A black and red circle with white text&#10;&#10;Description automatically generated">
            <a:extLst>
              <a:ext uri="{FF2B5EF4-FFF2-40B4-BE49-F238E27FC236}">
                <a16:creationId xmlns:a16="http://schemas.microsoft.com/office/drawing/2014/main" id="{08F87E14-0371-3840-03D9-1661D816B571}"/>
              </a:ext>
            </a:extLst>
          </p:cNvPr>
          <p:cNvPicPr>
            <a:picLocks noChangeAspect="1"/>
          </p:cNvPicPr>
          <p:nvPr/>
        </p:nvPicPr>
        <p:blipFill>
          <a:blip r:embed="rId3"/>
          <a:stretch>
            <a:fillRect/>
          </a:stretch>
        </p:blipFill>
        <p:spPr>
          <a:xfrm>
            <a:off x="149894" y="5435490"/>
            <a:ext cx="1329990" cy="1093038"/>
          </a:xfrm>
          <a:prstGeom prst="rect">
            <a:avLst/>
          </a:prstGeom>
        </p:spPr>
      </p:pic>
    </p:spTree>
    <p:extLst>
      <p:ext uri="{BB962C8B-B14F-4D97-AF65-F5344CB8AC3E}">
        <p14:creationId xmlns:p14="http://schemas.microsoft.com/office/powerpoint/2010/main" val="1937696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red circle with white text&#10;&#10;Description automatically generated">
            <a:extLst>
              <a:ext uri="{FF2B5EF4-FFF2-40B4-BE49-F238E27FC236}">
                <a16:creationId xmlns:a16="http://schemas.microsoft.com/office/drawing/2014/main" id="{DFBCFA02-7210-71C9-8F88-1EE50042345B}"/>
              </a:ext>
            </a:extLst>
          </p:cNvPr>
          <p:cNvPicPr>
            <a:picLocks noChangeAspect="1"/>
          </p:cNvPicPr>
          <p:nvPr/>
        </p:nvPicPr>
        <p:blipFill>
          <a:blip r:embed="rId3"/>
          <a:stretch>
            <a:fillRect/>
          </a:stretch>
        </p:blipFill>
        <p:spPr>
          <a:xfrm>
            <a:off x="149894" y="5435490"/>
            <a:ext cx="1329990" cy="1093038"/>
          </a:xfrm>
          <a:prstGeom prst="rect">
            <a:avLst/>
          </a:prstGeom>
        </p:spPr>
      </p:pic>
      <p:sp>
        <p:nvSpPr>
          <p:cNvPr id="4" name="TextBox 3">
            <a:extLst>
              <a:ext uri="{FF2B5EF4-FFF2-40B4-BE49-F238E27FC236}">
                <a16:creationId xmlns:a16="http://schemas.microsoft.com/office/drawing/2014/main" id="{A9020D22-0BC3-3121-7B74-B7A832E291AC}"/>
              </a:ext>
            </a:extLst>
          </p:cNvPr>
          <p:cNvSpPr txBox="1"/>
          <p:nvPr/>
        </p:nvSpPr>
        <p:spPr>
          <a:xfrm>
            <a:off x="1094282" y="674557"/>
            <a:ext cx="10493115" cy="4893647"/>
          </a:xfrm>
          <a:prstGeom prst="rect">
            <a:avLst/>
          </a:prstGeom>
          <a:noFill/>
        </p:spPr>
        <p:txBody>
          <a:bodyPr wrap="square" rtlCol="0">
            <a:spAutoFit/>
          </a:bodyPr>
          <a:lstStyle/>
          <a:p>
            <a:r>
              <a:rPr lang="en-US" sz="2400" b="1" dirty="0">
                <a:effectLst/>
                <a:latin typeface="Arial" panose="020B0604020202020204" pitchFamily="34" charset="0"/>
                <a:ea typeface="Aptos" panose="020B0004020202020204" pitchFamily="34" charset="0"/>
                <a:cs typeface="Arial" panose="020B0604020202020204" pitchFamily="34" charset="0"/>
              </a:rPr>
              <a:t>Supporting</a:t>
            </a:r>
            <a:r>
              <a:rPr lang="en-US" sz="2400" b="1" spc="-25" dirty="0">
                <a:effectLst/>
                <a:latin typeface="Arial" panose="020B0604020202020204" pitchFamily="34" charset="0"/>
                <a:ea typeface="Aptos" panose="020B0004020202020204" pitchFamily="34" charset="0"/>
                <a:cs typeface="Arial" panose="020B0604020202020204" pitchFamily="34" charset="0"/>
              </a:rPr>
              <a:t> </a:t>
            </a:r>
            <a:r>
              <a:rPr lang="en-US" sz="2400" b="1" dirty="0">
                <a:effectLst/>
                <a:latin typeface="Arial" panose="020B0604020202020204" pitchFamily="34" charset="0"/>
                <a:ea typeface="Aptos" panose="020B0004020202020204" pitchFamily="34" charset="0"/>
                <a:cs typeface="Arial" panose="020B0604020202020204" pitchFamily="34" charset="0"/>
              </a:rPr>
              <a:t>adolescents</a:t>
            </a:r>
            <a:r>
              <a:rPr lang="en-US" sz="2400" b="1" spc="-20" dirty="0">
                <a:effectLst/>
                <a:latin typeface="Arial" panose="020B0604020202020204" pitchFamily="34" charset="0"/>
                <a:ea typeface="Aptos" panose="020B0004020202020204" pitchFamily="34" charset="0"/>
                <a:cs typeface="Arial" panose="020B0604020202020204" pitchFamily="34" charset="0"/>
              </a:rPr>
              <a:t> </a:t>
            </a:r>
            <a:r>
              <a:rPr lang="en-US" sz="2400" b="1" dirty="0">
                <a:effectLst/>
                <a:latin typeface="Arial" panose="020B0604020202020204" pitchFamily="34" charset="0"/>
                <a:ea typeface="Aptos" panose="020B0004020202020204" pitchFamily="34" charset="0"/>
                <a:cs typeface="Arial" panose="020B0604020202020204" pitchFamily="34" charset="0"/>
              </a:rPr>
              <a:t>in</a:t>
            </a:r>
            <a:r>
              <a:rPr lang="en-US" sz="2400" b="1" spc="-30" dirty="0">
                <a:effectLst/>
                <a:latin typeface="Arial" panose="020B0604020202020204" pitchFamily="34" charset="0"/>
                <a:ea typeface="Aptos" panose="020B0004020202020204" pitchFamily="34" charset="0"/>
                <a:cs typeface="Arial" panose="020B0604020202020204" pitchFamily="34" charset="0"/>
              </a:rPr>
              <a:t> </a:t>
            </a:r>
            <a:r>
              <a:rPr lang="en-US" sz="2400" b="1" dirty="0">
                <a:effectLst/>
                <a:latin typeface="Arial" panose="020B0604020202020204" pitchFamily="34" charset="0"/>
                <a:ea typeface="Aptos" panose="020B0004020202020204" pitchFamily="34" charset="0"/>
                <a:cs typeface="Arial" panose="020B0604020202020204" pitchFamily="34" charset="0"/>
              </a:rPr>
              <a:t>a</a:t>
            </a:r>
            <a:r>
              <a:rPr lang="en-US" sz="2400" b="1" spc="-25" dirty="0">
                <a:effectLst/>
                <a:latin typeface="Arial" panose="020B0604020202020204" pitchFamily="34" charset="0"/>
                <a:ea typeface="Aptos" panose="020B0004020202020204" pitchFamily="34" charset="0"/>
                <a:cs typeface="Arial" panose="020B0604020202020204" pitchFamily="34" charset="0"/>
              </a:rPr>
              <a:t> </a:t>
            </a:r>
            <a:r>
              <a:rPr lang="en-US" sz="2400" b="1" dirty="0">
                <a:effectLst/>
                <a:latin typeface="Arial" panose="020B0604020202020204" pitchFamily="34" charset="0"/>
                <a:ea typeface="Aptos" panose="020B0004020202020204" pitchFamily="34" charset="0"/>
                <a:cs typeface="Arial" panose="020B0604020202020204" pitchFamily="34" charset="0"/>
              </a:rPr>
              <a:t>Recovery</a:t>
            </a:r>
            <a:r>
              <a:rPr lang="en-US" sz="2400" b="1" spc="-15" dirty="0">
                <a:effectLst/>
                <a:latin typeface="Arial" panose="020B0604020202020204" pitchFamily="34" charset="0"/>
                <a:ea typeface="Aptos" panose="020B0004020202020204" pitchFamily="34" charset="0"/>
                <a:cs typeface="Arial" panose="020B0604020202020204" pitchFamily="34" charset="0"/>
              </a:rPr>
              <a:t> </a:t>
            </a:r>
            <a:r>
              <a:rPr lang="en-US" sz="2400" b="1" dirty="0">
                <a:effectLst/>
                <a:latin typeface="Arial" panose="020B0604020202020204" pitchFamily="34" charset="0"/>
                <a:ea typeface="Aptos" panose="020B0004020202020204" pitchFamily="34" charset="0"/>
                <a:cs typeface="Arial" panose="020B0604020202020204" pitchFamily="34" charset="0"/>
              </a:rPr>
              <a:t>High</a:t>
            </a:r>
            <a:r>
              <a:rPr lang="en-US" sz="2400" b="1" spc="-20" dirty="0">
                <a:effectLst/>
                <a:latin typeface="Arial" panose="020B0604020202020204" pitchFamily="34" charset="0"/>
                <a:ea typeface="Aptos" panose="020B0004020202020204" pitchFamily="34" charset="0"/>
                <a:cs typeface="Arial" panose="020B0604020202020204" pitchFamily="34" charset="0"/>
              </a:rPr>
              <a:t> </a:t>
            </a:r>
            <a:r>
              <a:rPr lang="en-US" sz="2400" b="1" dirty="0">
                <a:effectLst/>
                <a:latin typeface="Arial" panose="020B0604020202020204" pitchFamily="34" charset="0"/>
                <a:ea typeface="Aptos" panose="020B0004020202020204" pitchFamily="34" charset="0"/>
                <a:cs typeface="Arial" panose="020B0604020202020204" pitchFamily="34" charset="0"/>
              </a:rPr>
              <a:t>School</a:t>
            </a:r>
            <a:r>
              <a:rPr lang="en-US" sz="2400" b="1" spc="-25" dirty="0">
                <a:effectLst/>
                <a:latin typeface="Arial" panose="020B0604020202020204" pitchFamily="34" charset="0"/>
                <a:ea typeface="Aptos" panose="020B0004020202020204" pitchFamily="34" charset="0"/>
                <a:cs typeface="Arial" panose="020B0604020202020204" pitchFamily="34" charset="0"/>
              </a:rPr>
              <a:t> </a:t>
            </a:r>
            <a:r>
              <a:rPr lang="en-US" sz="2400" b="1" dirty="0">
                <a:effectLst/>
                <a:latin typeface="Arial" panose="020B0604020202020204" pitchFamily="34" charset="0"/>
                <a:ea typeface="Aptos" panose="020B0004020202020204" pitchFamily="34" charset="0"/>
                <a:cs typeface="Arial" panose="020B0604020202020204" pitchFamily="34" charset="0"/>
              </a:rPr>
              <a:t>setting</a:t>
            </a:r>
            <a:r>
              <a:rPr lang="en-US" sz="2400" b="1" spc="-15" dirty="0">
                <a:effectLst/>
                <a:latin typeface="Arial" panose="020B0604020202020204" pitchFamily="34" charset="0"/>
                <a:ea typeface="Aptos" panose="020B0004020202020204" pitchFamily="34" charset="0"/>
                <a:cs typeface="Arial" panose="020B0604020202020204" pitchFamily="34" charset="0"/>
              </a:rPr>
              <a:t> </a:t>
            </a:r>
            <a:r>
              <a:rPr lang="en-US" sz="2400" b="1" dirty="0">
                <a:effectLst/>
                <a:latin typeface="Arial" panose="020B0604020202020204" pitchFamily="34" charset="0"/>
                <a:ea typeface="Aptos" panose="020B0004020202020204" pitchFamily="34" charset="0"/>
                <a:cs typeface="Arial" panose="020B0604020202020204" pitchFamily="34" charset="0"/>
              </a:rPr>
              <a:t>involves</a:t>
            </a:r>
            <a:r>
              <a:rPr lang="en-US" sz="2400" b="1" spc="-20" dirty="0">
                <a:effectLst/>
                <a:latin typeface="Arial" panose="020B0604020202020204" pitchFamily="34" charset="0"/>
                <a:ea typeface="Aptos" panose="020B0004020202020204" pitchFamily="34" charset="0"/>
                <a:cs typeface="Arial" panose="020B0604020202020204" pitchFamily="34" charset="0"/>
              </a:rPr>
              <a:t> </a:t>
            </a:r>
            <a:r>
              <a:rPr lang="en-US" sz="2400" b="1" dirty="0">
                <a:effectLst/>
                <a:latin typeface="Arial" panose="020B0604020202020204" pitchFamily="34" charset="0"/>
                <a:ea typeface="Aptos" panose="020B0004020202020204" pitchFamily="34" charset="0"/>
                <a:cs typeface="Arial" panose="020B0604020202020204" pitchFamily="34" charset="0"/>
              </a:rPr>
              <a:t>addressing their unique needs related to substance use recovery while also providing a supportive educational environment. </a:t>
            </a:r>
          </a:p>
          <a:p>
            <a:endParaRPr lang="en-US" sz="2400" dirty="0">
              <a:latin typeface="Arial" panose="020B0604020202020204" pitchFamily="34" charset="0"/>
              <a:cs typeface="Arial" panose="020B0604020202020204" pitchFamily="34" charset="0"/>
            </a:endParaRPr>
          </a:p>
          <a:p>
            <a:r>
              <a:rPr lang="en-US" sz="2400" dirty="0">
                <a:effectLst/>
                <a:latin typeface="Arial" panose="020B0604020202020204" pitchFamily="34" charset="0"/>
                <a:ea typeface="Aptos" panose="020B0004020202020204" pitchFamily="34" charset="0"/>
                <a:cs typeface="Arial" panose="020B0604020202020204" pitchFamily="34" charset="0"/>
              </a:rPr>
              <a:t>In this presentation, we will </a:t>
            </a:r>
          </a:p>
          <a:p>
            <a:pPr marL="342900" indent="-342900">
              <a:buFont typeface="Wingdings" panose="05000000000000000000" pitchFamily="2" charset="2"/>
              <a:buChar char="§"/>
            </a:pPr>
            <a:r>
              <a:rPr lang="en-US" sz="2400" dirty="0">
                <a:latin typeface="Arial" panose="020B0604020202020204" pitchFamily="34" charset="0"/>
                <a:ea typeface="Aptos" panose="020B0004020202020204" pitchFamily="34" charset="0"/>
                <a:cs typeface="Arial" panose="020B0604020202020204" pitchFamily="34" charset="0"/>
              </a:rPr>
              <a:t>d</a:t>
            </a:r>
            <a:r>
              <a:rPr lang="en-US" sz="2400" dirty="0">
                <a:effectLst/>
                <a:latin typeface="Arial" panose="020B0604020202020204" pitchFamily="34" charset="0"/>
                <a:ea typeface="Aptos" panose="020B0004020202020204" pitchFamily="34" charset="0"/>
                <a:cs typeface="Arial" panose="020B0604020202020204" pitchFamily="34" charset="0"/>
              </a:rPr>
              <a:t>iscuss the creation and evolution of recovery support services for adolescents within an academic setting, most notably the importance of a strong culture of peer-to-peer supports. </a:t>
            </a:r>
          </a:p>
          <a:p>
            <a:pPr marL="342900" indent="-342900">
              <a:buFont typeface="Wingdings" panose="05000000000000000000" pitchFamily="2" charset="2"/>
              <a:buChar char="§"/>
            </a:pPr>
            <a:r>
              <a:rPr lang="en-US" sz="2400" dirty="0">
                <a:effectLst/>
                <a:latin typeface="Arial" panose="020B0604020202020204" pitchFamily="34" charset="0"/>
                <a:ea typeface="Aptos" panose="020B0004020202020204" pitchFamily="34" charset="0"/>
                <a:cs typeface="Arial" panose="020B0604020202020204" pitchFamily="34" charset="0"/>
              </a:rPr>
              <a:t>explore the evidence-based research behind the peer-to-peer support model in adolescent recovery settings. </a:t>
            </a:r>
          </a:p>
          <a:p>
            <a:pPr marL="342900" indent="-342900">
              <a:buFont typeface="Wingdings" panose="05000000000000000000" pitchFamily="2" charset="2"/>
              <a:buChar char="§"/>
            </a:pPr>
            <a:r>
              <a:rPr lang="en-US" sz="2400" dirty="0">
                <a:latin typeface="Arial" panose="020B0604020202020204" pitchFamily="34" charset="0"/>
                <a:ea typeface="Aptos" panose="020B0004020202020204" pitchFamily="34" charset="0"/>
                <a:cs typeface="Arial" panose="020B0604020202020204" pitchFamily="34" charset="0"/>
              </a:rPr>
              <a:t>p</a:t>
            </a:r>
            <a:r>
              <a:rPr lang="en-US" sz="2400" dirty="0">
                <a:effectLst/>
                <a:latin typeface="Arial" panose="020B0604020202020204" pitchFamily="34" charset="0"/>
                <a:ea typeface="Aptos" panose="020B0004020202020204" pitchFamily="34" charset="0"/>
                <a:cs typeface="Arial" panose="020B0604020202020204" pitchFamily="34" charset="0"/>
              </a:rPr>
              <a:t>resent a model of peer-to-peer recovery supports at Rise Academy in San Antonio, TX</a:t>
            </a:r>
          </a:p>
          <a:p>
            <a:pPr marL="342900" indent="-342900">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9744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8FE6-52FC-4BCE-9981-8027A651D691}"/>
              </a:ext>
            </a:extLst>
          </p:cNvPr>
          <p:cNvSpPr>
            <a:spLocks noGrp="1"/>
          </p:cNvSpPr>
          <p:nvPr>
            <p:ph type="ctrTitle"/>
          </p:nvPr>
        </p:nvSpPr>
        <p:spPr>
          <a:xfrm>
            <a:off x="2509837" y="1941042"/>
            <a:ext cx="7908327" cy="2406650"/>
          </a:xfrm>
        </p:spPr>
        <p:txBody>
          <a:bodyPr/>
          <a:lstStyle/>
          <a:p>
            <a:r>
              <a:rPr lang="en-US" sz="2900" b="1" dirty="0">
                <a:solidFill>
                  <a:srgbClr val="111111"/>
                </a:solidFill>
                <a:latin typeface="-apple-system"/>
              </a:rPr>
              <a:t>Factors that Impact and Support Recovering Youth</a:t>
            </a:r>
            <a:endParaRPr lang="en-US" dirty="0"/>
          </a:p>
        </p:txBody>
      </p:sp>
      <p:pic>
        <p:nvPicPr>
          <p:cNvPr id="3" name="Picture 2" descr="A black and red circle with white text&#10;&#10;Description automatically generated">
            <a:extLst>
              <a:ext uri="{FF2B5EF4-FFF2-40B4-BE49-F238E27FC236}">
                <a16:creationId xmlns:a16="http://schemas.microsoft.com/office/drawing/2014/main" id="{C96111CB-5BF4-DD3D-7CB2-BFEDF369431E}"/>
              </a:ext>
            </a:extLst>
          </p:cNvPr>
          <p:cNvPicPr>
            <a:picLocks noChangeAspect="1"/>
          </p:cNvPicPr>
          <p:nvPr/>
        </p:nvPicPr>
        <p:blipFill>
          <a:blip r:embed="rId2"/>
          <a:stretch>
            <a:fillRect/>
          </a:stretch>
        </p:blipFill>
        <p:spPr>
          <a:xfrm>
            <a:off x="671513" y="5425351"/>
            <a:ext cx="998921" cy="820952"/>
          </a:xfrm>
          <a:prstGeom prst="rect">
            <a:avLst/>
          </a:prstGeom>
        </p:spPr>
      </p:pic>
    </p:spTree>
    <p:extLst>
      <p:ext uri="{BB962C8B-B14F-4D97-AF65-F5344CB8AC3E}">
        <p14:creationId xmlns:p14="http://schemas.microsoft.com/office/powerpoint/2010/main" val="471906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FA6D7FD8-F401-0A46-6D20-6CBE87E6E9B3}"/>
              </a:ext>
            </a:extLst>
          </p:cNvPr>
          <p:cNvSpPr>
            <a:spLocks noGrp="1"/>
          </p:cNvSpPr>
          <p:nvPr>
            <p:ph type="title"/>
          </p:nvPr>
        </p:nvSpPr>
        <p:spPr>
          <a:xfrm>
            <a:off x="838201" y="300580"/>
            <a:ext cx="9829800" cy="1089529"/>
          </a:xfrm>
        </p:spPr>
        <p:txBody>
          <a:bodyPr vert="horz" lIns="91440" tIns="45720" rIns="91440" bIns="45720" rtlCol="0" anchor="ctr">
            <a:normAutofit/>
          </a:bodyPr>
          <a:lstStyle/>
          <a:p>
            <a:pPr algn="l"/>
            <a:r>
              <a:rPr lang="en-US" sz="3600" kern="1200">
                <a:solidFill>
                  <a:srgbClr val="FFFFFF"/>
                </a:solidFill>
                <a:latin typeface="+mj-lt"/>
                <a:ea typeface="+mj-ea"/>
                <a:cs typeface="+mj-cs"/>
              </a:rPr>
              <a:t>Evidence on recovery social influences</a:t>
            </a:r>
          </a:p>
        </p:txBody>
      </p:sp>
      <p:sp>
        <p:nvSpPr>
          <p:cNvPr id="16"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8"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20"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sp>
        <p:nvSpPr>
          <p:cNvPr id="7" name="Text Placeholder 1">
            <a:extLst>
              <a:ext uri="{FF2B5EF4-FFF2-40B4-BE49-F238E27FC236}">
                <a16:creationId xmlns:a16="http://schemas.microsoft.com/office/drawing/2014/main" id="{62BCF74B-63D9-A779-F9B1-2D534B96B39F}"/>
              </a:ext>
            </a:extLst>
          </p:cNvPr>
          <p:cNvSpPr>
            <a:spLocks/>
          </p:cNvSpPr>
          <p:nvPr/>
        </p:nvSpPr>
        <p:spPr>
          <a:xfrm>
            <a:off x="1598451" y="6252480"/>
            <a:ext cx="8995095" cy="458876"/>
          </a:xfrm>
          <a:prstGeom prst="rect">
            <a:avLst/>
          </a:prstGeom>
        </p:spPr>
        <p:txBody>
          <a:bodyPr>
            <a:normAutofit/>
          </a:bodyPr>
          <a:lstStyle/>
          <a:p>
            <a:pPr defTabSz="786384">
              <a:lnSpc>
                <a:spcPct val="110000"/>
              </a:lnSpc>
              <a:spcAft>
                <a:spcPts val="600"/>
              </a:spcAft>
            </a:pPr>
            <a:r>
              <a:rPr lang="en-US" sz="1000" kern="1200" dirty="0">
                <a:solidFill>
                  <a:schemeClr val="tx1"/>
                </a:solidFill>
                <a:latin typeface="+mn-lt"/>
                <a:ea typeface="+mn-ea"/>
                <a:cs typeface="+mn-cs"/>
              </a:rPr>
              <a:t>Brown et al. 2001; Chi et al. 2009; </a:t>
            </a:r>
            <a:r>
              <a:rPr lang="en-US" sz="1000" kern="1200" dirty="0" err="1">
                <a:solidFill>
                  <a:schemeClr val="tx1"/>
                </a:solidFill>
                <a:latin typeface="+mn-lt"/>
                <a:ea typeface="+mn-ea"/>
                <a:cs typeface="+mn-cs"/>
              </a:rPr>
              <a:t>Ramo</a:t>
            </a:r>
            <a:r>
              <a:rPr lang="en-US" sz="1000" kern="1200" dirty="0">
                <a:solidFill>
                  <a:schemeClr val="tx1"/>
                </a:solidFill>
                <a:latin typeface="+mn-lt"/>
                <a:ea typeface="+mn-ea"/>
                <a:cs typeface="+mn-cs"/>
              </a:rPr>
              <a:t> and Brown 2008; </a:t>
            </a:r>
            <a:r>
              <a:rPr lang="en-US" sz="1000" kern="1200" dirty="0" err="1">
                <a:solidFill>
                  <a:schemeClr val="tx1"/>
                </a:solidFill>
                <a:latin typeface="+mn-lt"/>
                <a:ea typeface="+mn-ea"/>
                <a:cs typeface="+mn-cs"/>
              </a:rPr>
              <a:t>Ramo</a:t>
            </a:r>
            <a:r>
              <a:rPr lang="en-US" sz="1000" kern="1200" dirty="0">
                <a:solidFill>
                  <a:schemeClr val="tx1"/>
                </a:solidFill>
                <a:latin typeface="+mn-lt"/>
                <a:ea typeface="+mn-ea"/>
                <a:cs typeface="+mn-cs"/>
              </a:rPr>
              <a:t> et al. 2012; Brown et al. 1994; Elswick et al. 2018; Heller and Russell 2015; Henderson et al. 2009; Hennessy et al., under review; Liddle et al. 2009; Nash et al., 2019; Stanger et al. 2015; Tanner-Smith et al. 2013; Nash et al., 2015</a:t>
            </a:r>
            <a:endParaRPr lang="en-US" sz="1000" dirty="0"/>
          </a:p>
        </p:txBody>
      </p:sp>
      <p:graphicFrame>
        <p:nvGraphicFramePr>
          <p:cNvPr id="8" name="Table 7">
            <a:extLst>
              <a:ext uri="{FF2B5EF4-FFF2-40B4-BE49-F238E27FC236}">
                <a16:creationId xmlns:a16="http://schemas.microsoft.com/office/drawing/2014/main" id="{98D21C34-5DE6-EB81-B2AD-26825D5ABBA5}"/>
              </a:ext>
            </a:extLst>
          </p:cNvPr>
          <p:cNvGraphicFramePr>
            <a:graphicFrameLocks/>
          </p:cNvGraphicFramePr>
          <p:nvPr>
            <p:extLst>
              <p:ext uri="{D42A27DB-BD31-4B8C-83A1-F6EECF244321}">
                <p14:modId xmlns:p14="http://schemas.microsoft.com/office/powerpoint/2010/main" val="942167483"/>
              </p:ext>
            </p:extLst>
          </p:nvPr>
        </p:nvGraphicFramePr>
        <p:xfrm>
          <a:off x="395287" y="2296088"/>
          <a:ext cx="11401425" cy="247396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3674329431"/>
                    </a:ext>
                  </a:extLst>
                </a:gridCol>
                <a:gridCol w="5419725">
                  <a:extLst>
                    <a:ext uri="{9D8B030D-6E8A-4147-A177-3AD203B41FA5}">
                      <a16:colId xmlns:a16="http://schemas.microsoft.com/office/drawing/2014/main" val="2899651639"/>
                    </a:ext>
                  </a:extLst>
                </a:gridCol>
                <a:gridCol w="4038600">
                  <a:extLst>
                    <a:ext uri="{9D8B030D-6E8A-4147-A177-3AD203B41FA5}">
                      <a16:colId xmlns:a16="http://schemas.microsoft.com/office/drawing/2014/main" val="1152042349"/>
                    </a:ext>
                  </a:extLst>
                </a:gridCol>
              </a:tblGrid>
              <a:tr h="370840">
                <a:tc>
                  <a:txBody>
                    <a:bodyPr/>
                    <a:lstStyle/>
                    <a:p>
                      <a:endParaRPr lang="en-US" sz="1500">
                        <a:latin typeface="Arial" panose="020B0604020202020204" pitchFamily="34" charset="0"/>
                        <a:cs typeface="Arial" panose="020B0604020202020204" pitchFamily="34" charset="0"/>
                      </a:endParaRPr>
                    </a:p>
                  </a:txBody>
                  <a:tcPr/>
                </a:tc>
                <a:tc>
                  <a:txBody>
                    <a:bodyPr/>
                    <a:lstStyle/>
                    <a:p>
                      <a:r>
                        <a:rPr lang="en-US" sz="1500" dirty="0">
                          <a:latin typeface="Arial" panose="020B0604020202020204" pitchFamily="34" charset="0"/>
                          <a:cs typeface="Arial" panose="020B0604020202020204" pitchFamily="34" charset="0"/>
                        </a:rPr>
                        <a:t>SUPPORT</a:t>
                      </a:r>
                    </a:p>
                  </a:txBody>
                  <a:tcPr/>
                </a:tc>
                <a:tc>
                  <a:txBody>
                    <a:bodyPr/>
                    <a:lstStyle/>
                    <a:p>
                      <a:r>
                        <a:rPr lang="en-US" sz="1500" dirty="0">
                          <a:latin typeface="Arial" panose="020B0604020202020204" pitchFamily="34" charset="0"/>
                          <a:cs typeface="Arial" panose="020B0604020202020204" pitchFamily="34" charset="0"/>
                        </a:rPr>
                        <a:t>BARRIER</a:t>
                      </a:r>
                    </a:p>
                  </a:txBody>
                  <a:tcPr/>
                </a:tc>
                <a:extLst>
                  <a:ext uri="{0D108BD9-81ED-4DB2-BD59-A6C34878D82A}">
                    <a16:rowId xmlns:a16="http://schemas.microsoft.com/office/drawing/2014/main" val="3198944556"/>
                  </a:ext>
                </a:extLst>
              </a:tr>
              <a:tr h="538480">
                <a:tc>
                  <a:txBody>
                    <a:bodyPr/>
                    <a:lstStyle/>
                    <a:p>
                      <a:r>
                        <a:rPr lang="en-US" sz="1500" dirty="0">
                          <a:latin typeface="Arial" panose="020B0604020202020204" pitchFamily="34" charset="0"/>
                          <a:cs typeface="Arial" panose="020B0604020202020204" pitchFamily="34" charset="0"/>
                        </a:rPr>
                        <a:t>PEERS</a:t>
                      </a:r>
                    </a:p>
                  </a:txBody>
                  <a:tcPr/>
                </a:tc>
                <a:tc>
                  <a:txBody>
                    <a:bodyPr/>
                    <a:lstStyle/>
                    <a:p>
                      <a:r>
                        <a:rPr lang="en-US" sz="1500" dirty="0">
                          <a:latin typeface="Arial" panose="020B0604020202020204" pitchFamily="34" charset="0"/>
                          <a:cs typeface="Arial" panose="020B0604020202020204" pitchFamily="34" charset="0"/>
                        </a:rPr>
                        <a:t>Youth with more social support and friends actively supporting recovery efforts </a:t>
                      </a:r>
                      <a:r>
                        <a:rPr lang="en-US" sz="1500" dirty="0">
                          <a:latin typeface="Arial" panose="020B0604020202020204" pitchFamily="34" charset="0"/>
                          <a:cs typeface="Arial" panose="020B0604020202020204" pitchFamily="34" charset="0"/>
                          <a:sym typeface="Wingdings" pitchFamily="2" charset="2"/>
                        </a:rPr>
                        <a:t> more likely to be abstinent</a:t>
                      </a:r>
                      <a:endParaRPr lang="en-US" sz="1500" dirty="0">
                        <a:latin typeface="Arial" panose="020B0604020202020204" pitchFamily="34" charset="0"/>
                        <a:cs typeface="Arial" panose="020B0604020202020204" pitchFamily="34" charset="0"/>
                      </a:endParaRPr>
                    </a:p>
                  </a:txBody>
                  <a:tcPr/>
                </a:tc>
                <a:tc>
                  <a:txBody>
                    <a:bodyPr/>
                    <a:lstStyle/>
                    <a:p>
                      <a:r>
                        <a:rPr lang="en-US" sz="1500" dirty="0">
                          <a:latin typeface="Arial" panose="020B0604020202020204" pitchFamily="34" charset="0"/>
                          <a:cs typeface="Arial" panose="020B0604020202020204" pitchFamily="34" charset="0"/>
                        </a:rPr>
                        <a:t>Use among peers is strong predictor of relapse</a:t>
                      </a:r>
                    </a:p>
                  </a:txBody>
                  <a:tcPr/>
                </a:tc>
                <a:extLst>
                  <a:ext uri="{0D108BD9-81ED-4DB2-BD59-A6C34878D82A}">
                    <a16:rowId xmlns:a16="http://schemas.microsoft.com/office/drawing/2014/main" val="2445627365"/>
                  </a:ext>
                </a:extLst>
              </a:tr>
              <a:tr h="762000">
                <a:tc>
                  <a:txBody>
                    <a:bodyPr/>
                    <a:lstStyle/>
                    <a:p>
                      <a:r>
                        <a:rPr lang="en-US" sz="1500" dirty="0">
                          <a:latin typeface="Arial" panose="020B0604020202020204" pitchFamily="34" charset="0"/>
                          <a:cs typeface="Arial" panose="020B0604020202020204" pitchFamily="34" charset="0"/>
                        </a:rPr>
                        <a:t>FAMILIES</a:t>
                      </a:r>
                    </a:p>
                  </a:txBody>
                  <a:tcPr/>
                </a:tc>
                <a:tc>
                  <a:txBody>
                    <a:bodyPr/>
                    <a:lstStyle/>
                    <a:p>
                      <a:r>
                        <a:rPr lang="en-US" sz="1500" dirty="0">
                          <a:latin typeface="Arial" panose="020B0604020202020204" pitchFamily="34" charset="0"/>
                          <a:cs typeface="Arial" panose="020B0604020202020204" pitchFamily="34" charset="0"/>
                        </a:rPr>
                        <a:t>Structure, i.e., use of “cutoffs” or issuing ultimatums around substance use; Engage in family system treatment; Learning new parenting practices and skills</a:t>
                      </a:r>
                    </a:p>
                  </a:txBody>
                  <a:tcPr/>
                </a:tc>
                <a:tc>
                  <a:txBody>
                    <a:bodyPr/>
                    <a:lstStyle/>
                    <a:p>
                      <a:r>
                        <a:rPr lang="en-US" sz="1500" dirty="0">
                          <a:latin typeface="Arial" panose="020B0604020202020204" pitchFamily="34" charset="0"/>
                          <a:cs typeface="Arial" panose="020B0604020202020204" pitchFamily="34" charset="0"/>
                        </a:rPr>
                        <a:t>Noticeable substance use; Strained relationships; Poor communication</a:t>
                      </a:r>
                    </a:p>
                    <a:p>
                      <a:endParaRPr lang="en-US" sz="1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45350051"/>
                  </a:ext>
                </a:extLst>
              </a:tr>
              <a:tr h="762000">
                <a:tc>
                  <a:txBody>
                    <a:bodyPr/>
                    <a:lstStyle/>
                    <a:p>
                      <a:r>
                        <a:rPr lang="en-US" sz="1500" dirty="0">
                          <a:latin typeface="Arial" panose="020B0604020202020204" pitchFamily="34" charset="0"/>
                          <a:cs typeface="Arial" panose="020B0604020202020204" pitchFamily="34" charset="0"/>
                        </a:rPr>
                        <a:t>RECOVERY ROLE MODELS</a:t>
                      </a:r>
                    </a:p>
                  </a:txBody>
                  <a:tcPr/>
                </a:tc>
                <a:tc>
                  <a:txBody>
                    <a:bodyPr/>
                    <a:lstStyle/>
                    <a:p>
                      <a:r>
                        <a:rPr lang="en-US" sz="1500" dirty="0">
                          <a:latin typeface="Arial" panose="020B0604020202020204" pitchFamily="34" charset="0"/>
                          <a:cs typeface="Arial" panose="020B0604020202020204" pitchFamily="34" charset="0"/>
                        </a:rPr>
                        <a:t>Model recovery behaviors; Understand the nature of addiction; Support the youth in their recovery process; Connection to larger recovery community</a:t>
                      </a:r>
                    </a:p>
                  </a:txBody>
                  <a:tcPr/>
                </a:tc>
                <a:tc>
                  <a:txBody>
                    <a:bodyPr/>
                    <a:lstStyle/>
                    <a:p>
                      <a:r>
                        <a:rPr lang="en-US" sz="1500" dirty="0">
                          <a:latin typeface="Arial" panose="020B0604020202020204" pitchFamily="34" charset="0"/>
                          <a:cs typeface="Arial" panose="020B0604020202020204" pitchFamily="34" charset="0"/>
                        </a:rPr>
                        <a:t>Lack of access in some communities; negative stigma around recovery culture</a:t>
                      </a:r>
                    </a:p>
                  </a:txBody>
                  <a:tcPr/>
                </a:tc>
                <a:extLst>
                  <a:ext uri="{0D108BD9-81ED-4DB2-BD59-A6C34878D82A}">
                    <a16:rowId xmlns:a16="http://schemas.microsoft.com/office/drawing/2014/main" val="3275285584"/>
                  </a:ext>
                </a:extLst>
              </a:tr>
            </a:tbl>
          </a:graphicData>
        </a:graphic>
      </p:graphicFrame>
      <p:sp>
        <p:nvSpPr>
          <p:cNvPr id="9" name="TextBox 8">
            <a:extLst>
              <a:ext uri="{FF2B5EF4-FFF2-40B4-BE49-F238E27FC236}">
                <a16:creationId xmlns:a16="http://schemas.microsoft.com/office/drawing/2014/main" id="{FBADFF83-604A-08C9-B15E-32CAC237A6E6}"/>
              </a:ext>
            </a:extLst>
          </p:cNvPr>
          <p:cNvSpPr txBox="1"/>
          <p:nvPr/>
        </p:nvSpPr>
        <p:spPr>
          <a:xfrm>
            <a:off x="1316732" y="5349200"/>
            <a:ext cx="9308612" cy="251159"/>
          </a:xfrm>
          <a:prstGeom prst="rect">
            <a:avLst/>
          </a:prstGeom>
          <a:noFill/>
        </p:spPr>
        <p:txBody>
          <a:bodyPr wrap="square" rtlCol="0">
            <a:spAutoFit/>
          </a:bodyPr>
          <a:lstStyle/>
          <a:p>
            <a:pPr defTabSz="786384">
              <a:spcAft>
                <a:spcPts val="600"/>
              </a:spcAft>
            </a:pPr>
            <a:r>
              <a:rPr lang="en-US" sz="1032" kern="1200">
                <a:solidFill>
                  <a:schemeClr val="tx1"/>
                </a:solidFill>
                <a:latin typeface="+mn-lt"/>
                <a:ea typeface="+mn-ea"/>
                <a:cs typeface="+mn-cs"/>
              </a:rPr>
              <a:t> </a:t>
            </a:r>
            <a:endParaRPr lang="en-US" sz="1200"/>
          </a:p>
        </p:txBody>
      </p:sp>
      <p:pic>
        <p:nvPicPr>
          <p:cNvPr id="2" name="Picture 1" descr="A black and red circle with white text&#10;&#10;Description automatically generated">
            <a:extLst>
              <a:ext uri="{FF2B5EF4-FFF2-40B4-BE49-F238E27FC236}">
                <a16:creationId xmlns:a16="http://schemas.microsoft.com/office/drawing/2014/main" id="{726B10DE-0247-06A3-61F9-BBEB53513E20}"/>
              </a:ext>
            </a:extLst>
          </p:cNvPr>
          <p:cNvPicPr>
            <a:picLocks noChangeAspect="1"/>
          </p:cNvPicPr>
          <p:nvPr/>
        </p:nvPicPr>
        <p:blipFill>
          <a:blip r:embed="rId2"/>
          <a:stretch>
            <a:fillRect/>
          </a:stretch>
        </p:blipFill>
        <p:spPr>
          <a:xfrm>
            <a:off x="317811" y="5349200"/>
            <a:ext cx="998921" cy="820952"/>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er Recovery - Center of Excellence Powerpoin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1682</Words>
  <Application>Microsoft Office PowerPoint</Application>
  <PresentationFormat>Widescreen</PresentationFormat>
  <Paragraphs>151</Paragraphs>
  <Slides>29</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Annai MN</vt:lpstr>
      <vt:lpstr>-apple-system</vt:lpstr>
      <vt:lpstr>Arial</vt:lpstr>
      <vt:lpstr>Calibri</vt:lpstr>
      <vt:lpstr>Söhne</vt:lpstr>
      <vt:lpstr>Wingdings</vt:lpstr>
      <vt:lpstr>Office Theme</vt:lpstr>
      <vt:lpstr>Peer Recovery - Center of Excellence Powerpoint Template</vt:lpstr>
      <vt:lpstr>Recovery Support Services for Adolescents in Recovery High Schools</vt:lpstr>
      <vt:lpstr>Disclaimer: Funding for this initiative was made possible by grant no. 1H79TI083022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vt:lpstr>
      <vt:lpstr>PowerPoint Presentation</vt:lpstr>
      <vt:lpstr>PowerPoint Presentation</vt:lpstr>
      <vt:lpstr>Association of Recovery Schools</vt:lpstr>
      <vt:lpstr>Housekeeping Notes</vt:lpstr>
      <vt:lpstr>PowerPoint Presentation</vt:lpstr>
      <vt:lpstr>Factors that Impact and Support Recovering Youth</vt:lpstr>
      <vt:lpstr>Evidence on recovery social influences</vt:lpstr>
      <vt:lpstr>PowerPoint Presentation</vt:lpstr>
      <vt:lpstr>Experiment with different social identities</vt:lpstr>
      <vt:lpstr>PowerPoint Presentation</vt:lpstr>
      <vt:lpstr>PowerPoint Presentation</vt:lpstr>
      <vt:lpstr>PowerPoint Presentation</vt:lpstr>
      <vt:lpstr>PowerPoint Presentation</vt:lpstr>
      <vt:lpstr>PowerPoint Presentation</vt:lpstr>
      <vt:lpstr>Need for Recovery Support Services for Adolescents in Secondary School Settings and the Creation of Recovery High Schools</vt:lpstr>
      <vt:lpstr>Importance of recovery supports for adolescents: </vt:lpstr>
      <vt:lpstr>Why recovery schools are important: </vt:lpstr>
      <vt:lpstr>Licensed Professional Support</vt:lpstr>
      <vt:lpstr>Peer Support at Insight Recovery School </vt:lpstr>
      <vt:lpstr>Building a Peer-to-Peer Recovery Support System</vt:lpstr>
      <vt:lpstr>Strategies for creating a robust peer-to-peer recovery support network within a school.</vt:lpstr>
      <vt:lpstr>Empowering current students to serve as peer mentors</vt:lpstr>
      <vt:lpstr>Cultivating a future workforce in the field of peer recovery</vt:lpstr>
      <vt:lpstr>Graduates Next Steps…..</vt:lpstr>
      <vt:lpstr>PowerPoint Presentation</vt:lpstr>
      <vt:lpstr>Connect with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Sheldon</dc:creator>
  <cp:lastModifiedBy>Rebecca Bonner</cp:lastModifiedBy>
  <cp:revision>4</cp:revision>
  <dcterms:created xsi:type="dcterms:W3CDTF">2020-12-05T00:35:31Z</dcterms:created>
  <dcterms:modified xsi:type="dcterms:W3CDTF">2024-04-03T17:05:19Z</dcterms:modified>
</cp:coreProperties>
</file>